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70" r:id="rId6"/>
    <p:sldId id="271" r:id="rId7"/>
    <p:sldId id="275" r:id="rId8"/>
    <p:sldId id="256" r:id="rId9"/>
    <p:sldId id="257" r:id="rId10"/>
    <p:sldId id="272" r:id="rId11"/>
    <p:sldId id="273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тарт" id="{212F4A99-B728-436A-AACE-8B707592ECD8}">
          <p14:sldIdLst>
            <p14:sldId id="276"/>
          </p14:sldIdLst>
        </p14:section>
        <p14:section name="чем силен ИИ" id="{6EB92B91-A992-4CF2-B38C-9408C272C391}">
          <p14:sldIdLst>
            <p14:sldId id="270"/>
            <p14:sldId id="271"/>
            <p14:sldId id="275"/>
          </p14:sldIdLst>
        </p14:section>
        <p14:section name="рутинные задачи" id="{E4B0CDFC-1B04-442B-A57B-8E1CB2C6DE42}">
          <p14:sldIdLst>
            <p14:sldId id="256"/>
            <p14:sldId id="257"/>
            <p14:sldId id="272"/>
          </p14:sldIdLst>
        </p14:section>
        <p14:section name="замена библиотекаря" id="{53FC1B66-2FFA-475A-864F-03C57E35713C}">
          <p14:sldIdLst>
            <p14:sldId id="273"/>
          </p14:sldIdLst>
        </p14:section>
        <p14:section name="риски и ограничения" id="{BDF5F466-0F0C-47EC-A40C-04C12920A465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81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енис Косяков" userId="a36fcf50-ded5-41e2-b290-36861be2af50" providerId="ADAL" clId="{4B73D776-56E3-4D1C-8541-A2714D586D78}"/>
    <pc:docChg chg="delSld modSection">
      <pc:chgData name="Денис Косяков" userId="a36fcf50-ded5-41e2-b290-36861be2af50" providerId="ADAL" clId="{4B73D776-56E3-4D1C-8541-A2714D586D78}" dt="2024-05-16T10:51:36.315" v="0" actId="47"/>
      <pc:docMkLst>
        <pc:docMk/>
      </pc:docMkLst>
      <pc:sldChg chg="del">
        <pc:chgData name="Денис Косяков" userId="a36fcf50-ded5-41e2-b290-36861be2af50" providerId="ADAL" clId="{4B73D776-56E3-4D1C-8541-A2714D586D78}" dt="2024-05-16T10:51:36.315" v="0" actId="47"/>
        <pc:sldMkLst>
          <pc:docMk/>
          <pc:sldMk cId="2973558619" sldId="267"/>
        </pc:sldMkLst>
      </pc:sldChg>
      <pc:sldChg chg="del">
        <pc:chgData name="Денис Косяков" userId="a36fcf50-ded5-41e2-b290-36861be2af50" providerId="ADAL" clId="{4B73D776-56E3-4D1C-8541-A2714D586D78}" dt="2024-05-16T10:51:36.315" v="0" actId="47"/>
        <pc:sldMkLst>
          <pc:docMk/>
          <pc:sldMk cId="1407359448" sldId="268"/>
        </pc:sldMkLst>
      </pc:sldChg>
      <pc:sldChg chg="del">
        <pc:chgData name="Денис Косяков" userId="a36fcf50-ded5-41e2-b290-36861be2af50" providerId="ADAL" clId="{4B73D776-56E3-4D1C-8541-A2714D586D78}" dt="2024-05-16T10:51:36.315" v="0" actId="47"/>
        <pc:sldMkLst>
          <pc:docMk/>
          <pc:sldMk cId="863503796" sldId="269"/>
        </pc:sldMkLst>
      </pc:sldChg>
      <pc:sldChg chg="del">
        <pc:chgData name="Денис Косяков" userId="a36fcf50-ded5-41e2-b290-36861be2af50" providerId="ADAL" clId="{4B73D776-56E3-4D1C-8541-A2714D586D78}" dt="2024-05-16T10:51:36.315" v="0" actId="47"/>
        <pc:sldMkLst>
          <pc:docMk/>
          <pc:sldMk cId="452337790" sldId="27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06756C-8F78-403E-8B4C-7AE8138B2F9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7C2F5F-B4C3-4DCC-9670-8E6E9A34A51A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ru-RU"/>
            <a:t>Суммаризация, описание, аннотирование</a:t>
          </a:r>
          <a:endParaRPr lang="en-US"/>
        </a:p>
      </dgm:t>
    </dgm:pt>
    <dgm:pt modelId="{B2A2CF2C-BCB8-45D2-A66C-2B2E1E831286}" type="parTrans" cxnId="{B6613B39-88DF-4745-9132-AAD15E2D171A}">
      <dgm:prSet/>
      <dgm:spPr/>
      <dgm:t>
        <a:bodyPr/>
        <a:lstStyle/>
        <a:p>
          <a:endParaRPr lang="en-US"/>
        </a:p>
      </dgm:t>
    </dgm:pt>
    <dgm:pt modelId="{B78AE922-2C92-43E9-8A09-3DF3200141CF}" type="sibTrans" cxnId="{B6613B39-88DF-4745-9132-AAD15E2D171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C10B49B-5253-4863-94B1-20C3F40B016E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ru-RU"/>
            <a:t>Создание электронных ресурсов</a:t>
          </a:r>
          <a:endParaRPr lang="en-US"/>
        </a:p>
      </dgm:t>
    </dgm:pt>
    <dgm:pt modelId="{966A75CB-C4C0-4EC5-AA24-F83781A19A35}" type="parTrans" cxnId="{9E5F2617-0073-4379-83DB-C620C4E0D0A1}">
      <dgm:prSet/>
      <dgm:spPr/>
      <dgm:t>
        <a:bodyPr/>
        <a:lstStyle/>
        <a:p>
          <a:endParaRPr lang="en-US"/>
        </a:p>
      </dgm:t>
    </dgm:pt>
    <dgm:pt modelId="{4D0C657D-0F78-4D8C-91EB-D168CE7B15B0}" type="sibTrans" cxnId="{9E5F2617-0073-4379-83DB-C620C4E0D0A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0B30C0-24ED-4030-9D3A-5FAA7BFA96C8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SMM</a:t>
          </a:r>
          <a:r>
            <a:rPr lang="ru-RU"/>
            <a:t> – написание (и размещение) текстов</a:t>
          </a:r>
          <a:endParaRPr lang="en-US"/>
        </a:p>
      </dgm:t>
    </dgm:pt>
    <dgm:pt modelId="{6B2A6899-BE51-417D-9742-766F71C1E29D}" type="parTrans" cxnId="{B1D84A43-B3C9-47C8-8D3C-E5B67B1859AC}">
      <dgm:prSet/>
      <dgm:spPr/>
      <dgm:t>
        <a:bodyPr/>
        <a:lstStyle/>
        <a:p>
          <a:endParaRPr lang="en-US"/>
        </a:p>
      </dgm:t>
    </dgm:pt>
    <dgm:pt modelId="{CD3E72EB-2C6C-413B-85D2-3809F50FB8AE}" type="sibTrans" cxnId="{B1D84A43-B3C9-47C8-8D3C-E5B67B1859A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A4F0DB9-A43A-44F9-A88A-BC523B5C0AC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Анализ статистики</a:t>
          </a:r>
          <a:endParaRPr lang="en-US"/>
        </a:p>
      </dgm:t>
    </dgm:pt>
    <dgm:pt modelId="{E1BFE31A-EB59-4823-8BE9-29E1E1339713}" type="parTrans" cxnId="{5E3EAD4D-4311-49FE-89B9-037688BAE455}">
      <dgm:prSet/>
      <dgm:spPr/>
      <dgm:t>
        <a:bodyPr/>
        <a:lstStyle/>
        <a:p>
          <a:endParaRPr lang="en-US"/>
        </a:p>
      </dgm:t>
    </dgm:pt>
    <dgm:pt modelId="{711DC922-BEDE-4B6A-9083-F9FF2F8B0885}" type="sibTrans" cxnId="{5E3EAD4D-4311-49FE-89B9-037688BAE45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0583522-5DB9-41B3-9D76-36745C5BF89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Оптимизация размещения фонда, подписных ресурсов и т.д.</a:t>
          </a:r>
          <a:endParaRPr lang="en-US"/>
        </a:p>
      </dgm:t>
    </dgm:pt>
    <dgm:pt modelId="{AE95FBA1-44D4-41A4-B2AB-AEAB7A9102DE}" type="parTrans" cxnId="{993896B7-2248-4FAF-B6F1-969156F54897}">
      <dgm:prSet/>
      <dgm:spPr/>
    </dgm:pt>
    <dgm:pt modelId="{BCA2C5AF-0373-4FAC-B089-7C328EA5E271}" type="sibTrans" cxnId="{993896B7-2248-4FAF-B6F1-969156F54897}">
      <dgm:prSet/>
      <dgm:spPr/>
      <dgm:t>
        <a:bodyPr/>
        <a:lstStyle/>
        <a:p>
          <a:endParaRPr lang="en-US"/>
        </a:p>
      </dgm:t>
    </dgm:pt>
    <dgm:pt modelId="{93C2BF71-7F2B-4224-8F31-862AC0C89C98}" type="pres">
      <dgm:prSet presAssocID="{A006756C-8F78-403E-8B4C-7AE8138B2F91}" presName="root" presStyleCnt="0">
        <dgm:presLayoutVars>
          <dgm:dir/>
          <dgm:resizeHandles val="exact"/>
        </dgm:presLayoutVars>
      </dgm:prSet>
      <dgm:spPr/>
    </dgm:pt>
    <dgm:pt modelId="{6ED9238D-CE2E-4C6D-8BA8-DB8CB6EAB0A2}" type="pres">
      <dgm:prSet presAssocID="{FB7C2F5F-B4C3-4DCC-9670-8E6E9A34A51A}" presName="compNode" presStyleCnt="0"/>
      <dgm:spPr/>
    </dgm:pt>
    <dgm:pt modelId="{F203D3B6-EB17-4F7F-890B-ABD2B01D0B1B}" type="pres">
      <dgm:prSet presAssocID="{FB7C2F5F-B4C3-4DCC-9670-8E6E9A34A51A}" presName="bgRect" presStyleLbl="bgShp" presStyleIdx="0" presStyleCnt="5"/>
      <dgm:spPr/>
    </dgm:pt>
    <dgm:pt modelId="{648E0085-3680-4393-AA3E-489CFC55415C}" type="pres">
      <dgm:prSet presAssocID="{FB7C2F5F-B4C3-4DCC-9670-8E6E9A34A51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4A87FF5A-4E4A-49CD-8D76-DD5684201F90}" type="pres">
      <dgm:prSet presAssocID="{FB7C2F5F-B4C3-4DCC-9670-8E6E9A34A51A}" presName="spaceRect" presStyleCnt="0"/>
      <dgm:spPr/>
    </dgm:pt>
    <dgm:pt modelId="{755796A5-61EF-4F01-90B0-CF8A1C366D34}" type="pres">
      <dgm:prSet presAssocID="{FB7C2F5F-B4C3-4DCC-9670-8E6E9A34A51A}" presName="parTx" presStyleLbl="revTx" presStyleIdx="0" presStyleCnt="5">
        <dgm:presLayoutVars>
          <dgm:chMax val="0"/>
          <dgm:chPref val="0"/>
        </dgm:presLayoutVars>
      </dgm:prSet>
      <dgm:spPr/>
    </dgm:pt>
    <dgm:pt modelId="{7626307B-A57A-445B-8391-30AB2C5BC959}" type="pres">
      <dgm:prSet presAssocID="{B78AE922-2C92-43E9-8A09-3DF3200141CF}" presName="sibTrans" presStyleCnt="0"/>
      <dgm:spPr/>
    </dgm:pt>
    <dgm:pt modelId="{607517BA-6D50-4A91-8BE6-AAF8B77FB4A1}" type="pres">
      <dgm:prSet presAssocID="{1C10B49B-5253-4863-94B1-20C3F40B016E}" presName="compNode" presStyleCnt="0"/>
      <dgm:spPr/>
    </dgm:pt>
    <dgm:pt modelId="{1A147706-9915-4180-9974-12B5821F6D01}" type="pres">
      <dgm:prSet presAssocID="{1C10B49B-5253-4863-94B1-20C3F40B016E}" presName="bgRect" presStyleLbl="bgShp" presStyleIdx="1" presStyleCnt="5"/>
      <dgm:spPr/>
    </dgm:pt>
    <dgm:pt modelId="{9BBDE6D2-AD9D-435B-8BA2-140F78C04FDF}" type="pres">
      <dgm:prSet presAssocID="{1C10B49B-5253-4863-94B1-20C3F40B016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21A38C27-ECD5-46A3-AB5E-F7CA6DE67D32}" type="pres">
      <dgm:prSet presAssocID="{1C10B49B-5253-4863-94B1-20C3F40B016E}" presName="spaceRect" presStyleCnt="0"/>
      <dgm:spPr/>
    </dgm:pt>
    <dgm:pt modelId="{1DF3B838-DC2B-4A54-9DAF-5CF3558E839D}" type="pres">
      <dgm:prSet presAssocID="{1C10B49B-5253-4863-94B1-20C3F40B016E}" presName="parTx" presStyleLbl="revTx" presStyleIdx="1" presStyleCnt="5">
        <dgm:presLayoutVars>
          <dgm:chMax val="0"/>
          <dgm:chPref val="0"/>
        </dgm:presLayoutVars>
      </dgm:prSet>
      <dgm:spPr/>
    </dgm:pt>
    <dgm:pt modelId="{969E532F-C52C-4B35-965B-96A326C0DCC6}" type="pres">
      <dgm:prSet presAssocID="{4D0C657D-0F78-4D8C-91EB-D168CE7B15B0}" presName="sibTrans" presStyleCnt="0"/>
      <dgm:spPr/>
    </dgm:pt>
    <dgm:pt modelId="{0907C608-DE54-4A5D-ACDA-EBEDAA020042}" type="pres">
      <dgm:prSet presAssocID="{870B30C0-24ED-4030-9D3A-5FAA7BFA96C8}" presName="compNode" presStyleCnt="0"/>
      <dgm:spPr/>
    </dgm:pt>
    <dgm:pt modelId="{BA2F5D05-5FD2-4F44-A6EB-72073EDFB92E}" type="pres">
      <dgm:prSet presAssocID="{870B30C0-24ED-4030-9D3A-5FAA7BFA96C8}" presName="bgRect" presStyleLbl="bgShp" presStyleIdx="2" presStyleCnt="5"/>
      <dgm:spPr/>
    </dgm:pt>
    <dgm:pt modelId="{DEDFE56A-96BD-4251-8F84-0191E9B2C36C}" type="pres">
      <dgm:prSet presAssocID="{870B30C0-24ED-4030-9D3A-5FAA7BFA96C8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D8EB7EB1-C3AB-4C48-A618-FF8F8B71EA39}" type="pres">
      <dgm:prSet presAssocID="{870B30C0-24ED-4030-9D3A-5FAA7BFA96C8}" presName="spaceRect" presStyleCnt="0"/>
      <dgm:spPr/>
    </dgm:pt>
    <dgm:pt modelId="{02E64263-34B5-4814-B11B-02E80C8C816E}" type="pres">
      <dgm:prSet presAssocID="{870B30C0-24ED-4030-9D3A-5FAA7BFA96C8}" presName="parTx" presStyleLbl="revTx" presStyleIdx="2" presStyleCnt="5">
        <dgm:presLayoutVars>
          <dgm:chMax val="0"/>
          <dgm:chPref val="0"/>
        </dgm:presLayoutVars>
      </dgm:prSet>
      <dgm:spPr/>
    </dgm:pt>
    <dgm:pt modelId="{C90F04B8-B448-44E1-8378-B6D3FB156563}" type="pres">
      <dgm:prSet presAssocID="{CD3E72EB-2C6C-413B-85D2-3809F50FB8AE}" presName="sibTrans" presStyleCnt="0"/>
      <dgm:spPr/>
    </dgm:pt>
    <dgm:pt modelId="{96CBA1E4-E9D0-4FDE-9439-4BD3BF10A62D}" type="pres">
      <dgm:prSet presAssocID="{AA4F0DB9-A43A-44F9-A88A-BC523B5C0AC0}" presName="compNode" presStyleCnt="0"/>
      <dgm:spPr/>
    </dgm:pt>
    <dgm:pt modelId="{862AA416-E047-4953-941D-0EE08EC12C53}" type="pres">
      <dgm:prSet presAssocID="{AA4F0DB9-A43A-44F9-A88A-BC523B5C0AC0}" presName="bgRect" presStyleLbl="bgShp" presStyleIdx="3" presStyleCnt="5"/>
      <dgm:spPr/>
    </dgm:pt>
    <dgm:pt modelId="{7E5900F5-7E13-4FA9-8A14-C2CD3C975F4C}" type="pres">
      <dgm:prSet presAssocID="{AA4F0DB9-A43A-44F9-A88A-BC523B5C0AC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9AC46DFC-6035-4BA6-9DE3-95CFD5943357}" type="pres">
      <dgm:prSet presAssocID="{AA4F0DB9-A43A-44F9-A88A-BC523B5C0AC0}" presName="spaceRect" presStyleCnt="0"/>
      <dgm:spPr/>
    </dgm:pt>
    <dgm:pt modelId="{7D1E077D-3313-4512-9109-AABAD70A9E94}" type="pres">
      <dgm:prSet presAssocID="{AA4F0DB9-A43A-44F9-A88A-BC523B5C0AC0}" presName="parTx" presStyleLbl="revTx" presStyleIdx="3" presStyleCnt="5">
        <dgm:presLayoutVars>
          <dgm:chMax val="0"/>
          <dgm:chPref val="0"/>
        </dgm:presLayoutVars>
      </dgm:prSet>
      <dgm:spPr/>
    </dgm:pt>
    <dgm:pt modelId="{BBC49815-99DC-47D5-9CBC-DBF54AE9C441}" type="pres">
      <dgm:prSet presAssocID="{711DC922-BEDE-4B6A-9083-F9FF2F8B0885}" presName="sibTrans" presStyleCnt="0"/>
      <dgm:spPr/>
    </dgm:pt>
    <dgm:pt modelId="{1067E6BE-63CD-428C-AD19-CE7C04092B8A}" type="pres">
      <dgm:prSet presAssocID="{10583522-5DB9-41B3-9D76-36745C5BF894}" presName="compNode" presStyleCnt="0"/>
      <dgm:spPr/>
    </dgm:pt>
    <dgm:pt modelId="{85C098E6-6320-4BF1-A30E-AC51263BC829}" type="pres">
      <dgm:prSet presAssocID="{10583522-5DB9-41B3-9D76-36745C5BF894}" presName="bgRect" presStyleLbl="bgShp" presStyleIdx="4" presStyleCnt="5"/>
      <dgm:spPr/>
    </dgm:pt>
    <dgm:pt modelId="{00528A27-F9B7-4BBA-B470-0B516049880D}" type="pres">
      <dgm:prSet presAssocID="{10583522-5DB9-41B3-9D76-36745C5BF89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lter"/>
        </a:ext>
      </dgm:extLst>
    </dgm:pt>
    <dgm:pt modelId="{513E0D98-EA74-4BFC-BDA1-575D707DA842}" type="pres">
      <dgm:prSet presAssocID="{10583522-5DB9-41B3-9D76-36745C5BF894}" presName="spaceRect" presStyleCnt="0"/>
      <dgm:spPr/>
    </dgm:pt>
    <dgm:pt modelId="{6D6BEDA1-994B-4661-912D-D5182099270C}" type="pres">
      <dgm:prSet presAssocID="{10583522-5DB9-41B3-9D76-36745C5BF89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E5F2617-0073-4379-83DB-C620C4E0D0A1}" srcId="{A006756C-8F78-403E-8B4C-7AE8138B2F91}" destId="{1C10B49B-5253-4863-94B1-20C3F40B016E}" srcOrd="1" destOrd="0" parTransId="{966A75CB-C4C0-4EC5-AA24-F83781A19A35}" sibTransId="{4D0C657D-0F78-4D8C-91EB-D168CE7B15B0}"/>
    <dgm:cxn modelId="{72774932-6286-49CA-ADA6-757C5C8A0F3E}" type="presOf" srcId="{AA4F0DB9-A43A-44F9-A88A-BC523B5C0AC0}" destId="{7D1E077D-3313-4512-9109-AABAD70A9E94}" srcOrd="0" destOrd="0" presId="urn:microsoft.com/office/officeart/2018/2/layout/IconVerticalSolidList"/>
    <dgm:cxn modelId="{B6613B39-88DF-4745-9132-AAD15E2D171A}" srcId="{A006756C-8F78-403E-8B4C-7AE8138B2F91}" destId="{FB7C2F5F-B4C3-4DCC-9670-8E6E9A34A51A}" srcOrd="0" destOrd="0" parTransId="{B2A2CF2C-BCB8-45D2-A66C-2B2E1E831286}" sibTransId="{B78AE922-2C92-43E9-8A09-3DF3200141CF}"/>
    <dgm:cxn modelId="{B1D84A43-B3C9-47C8-8D3C-E5B67B1859AC}" srcId="{A006756C-8F78-403E-8B4C-7AE8138B2F91}" destId="{870B30C0-24ED-4030-9D3A-5FAA7BFA96C8}" srcOrd="2" destOrd="0" parTransId="{6B2A6899-BE51-417D-9742-766F71C1E29D}" sibTransId="{CD3E72EB-2C6C-413B-85D2-3809F50FB8AE}"/>
    <dgm:cxn modelId="{5E3EAD4D-4311-49FE-89B9-037688BAE455}" srcId="{A006756C-8F78-403E-8B4C-7AE8138B2F91}" destId="{AA4F0DB9-A43A-44F9-A88A-BC523B5C0AC0}" srcOrd="3" destOrd="0" parTransId="{E1BFE31A-EB59-4823-8BE9-29E1E1339713}" sibTransId="{711DC922-BEDE-4B6A-9083-F9FF2F8B0885}"/>
    <dgm:cxn modelId="{564C0C9C-19C6-4AF1-A0B2-B4E722B0BCF3}" type="presOf" srcId="{870B30C0-24ED-4030-9D3A-5FAA7BFA96C8}" destId="{02E64263-34B5-4814-B11B-02E80C8C816E}" srcOrd="0" destOrd="0" presId="urn:microsoft.com/office/officeart/2018/2/layout/IconVerticalSolidList"/>
    <dgm:cxn modelId="{993896B7-2248-4FAF-B6F1-969156F54897}" srcId="{A006756C-8F78-403E-8B4C-7AE8138B2F91}" destId="{10583522-5DB9-41B3-9D76-36745C5BF894}" srcOrd="4" destOrd="0" parTransId="{AE95FBA1-44D4-41A4-B2AB-AEAB7A9102DE}" sibTransId="{BCA2C5AF-0373-4FAC-B089-7C328EA5E271}"/>
    <dgm:cxn modelId="{C5082DBB-1326-41A9-A3F9-8C222038B293}" type="presOf" srcId="{1C10B49B-5253-4863-94B1-20C3F40B016E}" destId="{1DF3B838-DC2B-4A54-9DAF-5CF3558E839D}" srcOrd="0" destOrd="0" presId="urn:microsoft.com/office/officeart/2018/2/layout/IconVerticalSolidList"/>
    <dgm:cxn modelId="{E4F03BF1-F853-46D3-93E3-3F3CB79BBF4E}" type="presOf" srcId="{A006756C-8F78-403E-8B4C-7AE8138B2F91}" destId="{93C2BF71-7F2B-4224-8F31-862AC0C89C98}" srcOrd="0" destOrd="0" presId="urn:microsoft.com/office/officeart/2018/2/layout/IconVerticalSolidList"/>
    <dgm:cxn modelId="{954333FA-C90F-44E3-92BE-F495798DC065}" type="presOf" srcId="{FB7C2F5F-B4C3-4DCC-9670-8E6E9A34A51A}" destId="{755796A5-61EF-4F01-90B0-CF8A1C366D34}" srcOrd="0" destOrd="0" presId="urn:microsoft.com/office/officeart/2018/2/layout/IconVerticalSolidList"/>
    <dgm:cxn modelId="{54F91AFE-1A1B-47D0-8478-85AD8868E83F}" type="presOf" srcId="{10583522-5DB9-41B3-9D76-36745C5BF894}" destId="{6D6BEDA1-994B-4661-912D-D5182099270C}" srcOrd="0" destOrd="0" presId="urn:microsoft.com/office/officeart/2018/2/layout/IconVerticalSolidList"/>
    <dgm:cxn modelId="{314891DA-38C2-48D7-9F9D-4A69F7CB6041}" type="presParOf" srcId="{93C2BF71-7F2B-4224-8F31-862AC0C89C98}" destId="{6ED9238D-CE2E-4C6D-8BA8-DB8CB6EAB0A2}" srcOrd="0" destOrd="0" presId="urn:microsoft.com/office/officeart/2018/2/layout/IconVerticalSolidList"/>
    <dgm:cxn modelId="{E44BE8F2-2522-465F-A324-396465461762}" type="presParOf" srcId="{6ED9238D-CE2E-4C6D-8BA8-DB8CB6EAB0A2}" destId="{F203D3B6-EB17-4F7F-890B-ABD2B01D0B1B}" srcOrd="0" destOrd="0" presId="urn:microsoft.com/office/officeart/2018/2/layout/IconVerticalSolidList"/>
    <dgm:cxn modelId="{35FEFD89-A525-4539-BF47-0955D39DC6ED}" type="presParOf" srcId="{6ED9238D-CE2E-4C6D-8BA8-DB8CB6EAB0A2}" destId="{648E0085-3680-4393-AA3E-489CFC55415C}" srcOrd="1" destOrd="0" presId="urn:microsoft.com/office/officeart/2018/2/layout/IconVerticalSolidList"/>
    <dgm:cxn modelId="{14F33118-1171-4615-B2B8-0CEC41C46904}" type="presParOf" srcId="{6ED9238D-CE2E-4C6D-8BA8-DB8CB6EAB0A2}" destId="{4A87FF5A-4E4A-49CD-8D76-DD5684201F90}" srcOrd="2" destOrd="0" presId="urn:microsoft.com/office/officeart/2018/2/layout/IconVerticalSolidList"/>
    <dgm:cxn modelId="{8AC786BC-08F3-47C6-A252-747C61965A71}" type="presParOf" srcId="{6ED9238D-CE2E-4C6D-8BA8-DB8CB6EAB0A2}" destId="{755796A5-61EF-4F01-90B0-CF8A1C366D34}" srcOrd="3" destOrd="0" presId="urn:microsoft.com/office/officeart/2018/2/layout/IconVerticalSolidList"/>
    <dgm:cxn modelId="{19830CE7-FD4C-49C6-A7F2-94C177A84668}" type="presParOf" srcId="{93C2BF71-7F2B-4224-8F31-862AC0C89C98}" destId="{7626307B-A57A-445B-8391-30AB2C5BC959}" srcOrd="1" destOrd="0" presId="urn:microsoft.com/office/officeart/2018/2/layout/IconVerticalSolidList"/>
    <dgm:cxn modelId="{2F0F109E-3E51-4312-8469-A6E8B331988C}" type="presParOf" srcId="{93C2BF71-7F2B-4224-8F31-862AC0C89C98}" destId="{607517BA-6D50-4A91-8BE6-AAF8B77FB4A1}" srcOrd="2" destOrd="0" presId="urn:microsoft.com/office/officeart/2018/2/layout/IconVerticalSolidList"/>
    <dgm:cxn modelId="{35E75BA6-E92A-4D55-94D8-0E6ED6813B13}" type="presParOf" srcId="{607517BA-6D50-4A91-8BE6-AAF8B77FB4A1}" destId="{1A147706-9915-4180-9974-12B5821F6D01}" srcOrd="0" destOrd="0" presId="urn:microsoft.com/office/officeart/2018/2/layout/IconVerticalSolidList"/>
    <dgm:cxn modelId="{CFE36A8F-BB2D-4CCE-8ADB-1F709FE627BF}" type="presParOf" srcId="{607517BA-6D50-4A91-8BE6-AAF8B77FB4A1}" destId="{9BBDE6D2-AD9D-435B-8BA2-140F78C04FDF}" srcOrd="1" destOrd="0" presId="urn:microsoft.com/office/officeart/2018/2/layout/IconVerticalSolidList"/>
    <dgm:cxn modelId="{C4FA542F-A9F0-48D7-94F9-360DD9D50A15}" type="presParOf" srcId="{607517BA-6D50-4A91-8BE6-AAF8B77FB4A1}" destId="{21A38C27-ECD5-46A3-AB5E-F7CA6DE67D32}" srcOrd="2" destOrd="0" presId="urn:microsoft.com/office/officeart/2018/2/layout/IconVerticalSolidList"/>
    <dgm:cxn modelId="{235862CB-8932-4AFD-9FD2-47DD060C6C97}" type="presParOf" srcId="{607517BA-6D50-4A91-8BE6-AAF8B77FB4A1}" destId="{1DF3B838-DC2B-4A54-9DAF-5CF3558E839D}" srcOrd="3" destOrd="0" presId="urn:microsoft.com/office/officeart/2018/2/layout/IconVerticalSolidList"/>
    <dgm:cxn modelId="{A43756E9-745A-454A-B417-943068C2CF70}" type="presParOf" srcId="{93C2BF71-7F2B-4224-8F31-862AC0C89C98}" destId="{969E532F-C52C-4B35-965B-96A326C0DCC6}" srcOrd="3" destOrd="0" presId="urn:microsoft.com/office/officeart/2018/2/layout/IconVerticalSolidList"/>
    <dgm:cxn modelId="{F46C9A64-99F1-437F-869C-5CC9B4ECC447}" type="presParOf" srcId="{93C2BF71-7F2B-4224-8F31-862AC0C89C98}" destId="{0907C608-DE54-4A5D-ACDA-EBEDAA020042}" srcOrd="4" destOrd="0" presId="urn:microsoft.com/office/officeart/2018/2/layout/IconVerticalSolidList"/>
    <dgm:cxn modelId="{B97FB619-2D07-4AEC-8033-B95FB57F302A}" type="presParOf" srcId="{0907C608-DE54-4A5D-ACDA-EBEDAA020042}" destId="{BA2F5D05-5FD2-4F44-A6EB-72073EDFB92E}" srcOrd="0" destOrd="0" presId="urn:microsoft.com/office/officeart/2018/2/layout/IconVerticalSolidList"/>
    <dgm:cxn modelId="{F7EA734F-5620-4CCD-8EEC-BD841A94F412}" type="presParOf" srcId="{0907C608-DE54-4A5D-ACDA-EBEDAA020042}" destId="{DEDFE56A-96BD-4251-8F84-0191E9B2C36C}" srcOrd="1" destOrd="0" presId="urn:microsoft.com/office/officeart/2018/2/layout/IconVerticalSolidList"/>
    <dgm:cxn modelId="{932260D3-54AC-4539-90CA-7D34D0223373}" type="presParOf" srcId="{0907C608-DE54-4A5D-ACDA-EBEDAA020042}" destId="{D8EB7EB1-C3AB-4C48-A618-FF8F8B71EA39}" srcOrd="2" destOrd="0" presId="urn:microsoft.com/office/officeart/2018/2/layout/IconVerticalSolidList"/>
    <dgm:cxn modelId="{D5C9F258-2DEC-4BBB-A85A-300483A9C90F}" type="presParOf" srcId="{0907C608-DE54-4A5D-ACDA-EBEDAA020042}" destId="{02E64263-34B5-4814-B11B-02E80C8C816E}" srcOrd="3" destOrd="0" presId="urn:microsoft.com/office/officeart/2018/2/layout/IconVerticalSolidList"/>
    <dgm:cxn modelId="{3DD24E07-97F3-4E35-9D55-AE5778427BE7}" type="presParOf" srcId="{93C2BF71-7F2B-4224-8F31-862AC0C89C98}" destId="{C90F04B8-B448-44E1-8378-B6D3FB156563}" srcOrd="5" destOrd="0" presId="urn:microsoft.com/office/officeart/2018/2/layout/IconVerticalSolidList"/>
    <dgm:cxn modelId="{0458C6BC-D9F8-45E7-9E39-EB3670BE2B19}" type="presParOf" srcId="{93C2BF71-7F2B-4224-8F31-862AC0C89C98}" destId="{96CBA1E4-E9D0-4FDE-9439-4BD3BF10A62D}" srcOrd="6" destOrd="0" presId="urn:microsoft.com/office/officeart/2018/2/layout/IconVerticalSolidList"/>
    <dgm:cxn modelId="{C2C875B7-E80A-41D3-9D57-FAA4A1A57C0A}" type="presParOf" srcId="{96CBA1E4-E9D0-4FDE-9439-4BD3BF10A62D}" destId="{862AA416-E047-4953-941D-0EE08EC12C53}" srcOrd="0" destOrd="0" presId="urn:microsoft.com/office/officeart/2018/2/layout/IconVerticalSolidList"/>
    <dgm:cxn modelId="{A33E92E2-B42F-4EC9-BCFB-B0951130C798}" type="presParOf" srcId="{96CBA1E4-E9D0-4FDE-9439-4BD3BF10A62D}" destId="{7E5900F5-7E13-4FA9-8A14-C2CD3C975F4C}" srcOrd="1" destOrd="0" presId="urn:microsoft.com/office/officeart/2018/2/layout/IconVerticalSolidList"/>
    <dgm:cxn modelId="{C5B20EBA-C880-48B1-A5F5-7A9AADD77332}" type="presParOf" srcId="{96CBA1E4-E9D0-4FDE-9439-4BD3BF10A62D}" destId="{9AC46DFC-6035-4BA6-9DE3-95CFD5943357}" srcOrd="2" destOrd="0" presId="urn:microsoft.com/office/officeart/2018/2/layout/IconVerticalSolidList"/>
    <dgm:cxn modelId="{4EBBC1F9-A049-4A15-8B1F-EA9D74E7A8A8}" type="presParOf" srcId="{96CBA1E4-E9D0-4FDE-9439-4BD3BF10A62D}" destId="{7D1E077D-3313-4512-9109-AABAD70A9E94}" srcOrd="3" destOrd="0" presId="urn:microsoft.com/office/officeart/2018/2/layout/IconVerticalSolidList"/>
    <dgm:cxn modelId="{36BFB7D2-B918-4C6F-B7AE-69FCD8660956}" type="presParOf" srcId="{93C2BF71-7F2B-4224-8F31-862AC0C89C98}" destId="{BBC49815-99DC-47D5-9CBC-DBF54AE9C441}" srcOrd="7" destOrd="0" presId="urn:microsoft.com/office/officeart/2018/2/layout/IconVerticalSolidList"/>
    <dgm:cxn modelId="{C594F1BF-5438-4B33-94A0-8E025E1FD5FF}" type="presParOf" srcId="{93C2BF71-7F2B-4224-8F31-862AC0C89C98}" destId="{1067E6BE-63CD-428C-AD19-CE7C04092B8A}" srcOrd="8" destOrd="0" presId="urn:microsoft.com/office/officeart/2018/2/layout/IconVerticalSolidList"/>
    <dgm:cxn modelId="{E58FB3E2-2291-410A-8AC7-B5E7E76A0180}" type="presParOf" srcId="{1067E6BE-63CD-428C-AD19-CE7C04092B8A}" destId="{85C098E6-6320-4BF1-A30E-AC51263BC829}" srcOrd="0" destOrd="0" presId="urn:microsoft.com/office/officeart/2018/2/layout/IconVerticalSolidList"/>
    <dgm:cxn modelId="{4B607360-860B-4EEA-878D-3742E3441A96}" type="presParOf" srcId="{1067E6BE-63CD-428C-AD19-CE7C04092B8A}" destId="{00528A27-F9B7-4BBA-B470-0B516049880D}" srcOrd="1" destOrd="0" presId="urn:microsoft.com/office/officeart/2018/2/layout/IconVerticalSolidList"/>
    <dgm:cxn modelId="{3B35BB6D-D970-4623-9267-1B2BB0B3E794}" type="presParOf" srcId="{1067E6BE-63CD-428C-AD19-CE7C04092B8A}" destId="{513E0D98-EA74-4BFC-BDA1-575D707DA842}" srcOrd="2" destOrd="0" presId="urn:microsoft.com/office/officeart/2018/2/layout/IconVerticalSolidList"/>
    <dgm:cxn modelId="{6AE75357-4DC8-4E64-9828-3F87203FA849}" type="presParOf" srcId="{1067E6BE-63CD-428C-AD19-CE7C04092B8A}" destId="{6D6BEDA1-994B-4661-912D-D5182099270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6376C7-1EA6-4F8D-A9EF-FC0ED4DEC50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A57A674-9429-4AD3-A891-21C53D8F5258}">
      <dgm:prSet custT="1"/>
      <dgm:spPr/>
      <dgm:t>
        <a:bodyPr/>
        <a:lstStyle/>
        <a:p>
          <a:r>
            <a:rPr lang="ru-RU" sz="2400"/>
            <a:t>Ответы на запросы</a:t>
          </a:r>
          <a:endParaRPr lang="en-US" sz="2400"/>
        </a:p>
      </dgm:t>
    </dgm:pt>
    <dgm:pt modelId="{7E8350A6-B474-4951-984D-6394D45A2B4A}" type="parTrans" cxnId="{F070206F-8683-4966-BB84-45AE3804D094}">
      <dgm:prSet/>
      <dgm:spPr/>
      <dgm:t>
        <a:bodyPr/>
        <a:lstStyle/>
        <a:p>
          <a:endParaRPr lang="en-US" sz="1400"/>
        </a:p>
      </dgm:t>
    </dgm:pt>
    <dgm:pt modelId="{4281B44A-D2FD-4A83-9231-49C36FA8C16D}" type="sibTrans" cxnId="{F070206F-8683-4966-BB84-45AE3804D094}">
      <dgm:prSet/>
      <dgm:spPr/>
      <dgm:t>
        <a:bodyPr/>
        <a:lstStyle/>
        <a:p>
          <a:endParaRPr lang="en-US" sz="1400"/>
        </a:p>
      </dgm:t>
    </dgm:pt>
    <dgm:pt modelId="{E48ACB91-D7E6-4641-9ABB-F7958BBD45FC}">
      <dgm:prSet custT="1"/>
      <dgm:spPr/>
      <dgm:t>
        <a:bodyPr/>
        <a:lstStyle/>
        <a:p>
          <a:r>
            <a:rPr lang="ru-RU" sz="2400" dirty="0"/>
            <a:t>Библиографический поиск</a:t>
          </a:r>
          <a:endParaRPr lang="en-US" sz="2400" dirty="0"/>
        </a:p>
      </dgm:t>
    </dgm:pt>
    <dgm:pt modelId="{2E6D069A-C3FE-4EEF-B58E-5699C7D4F461}" type="parTrans" cxnId="{C73D5C55-DF95-46E4-86F0-A2BFA10E113A}">
      <dgm:prSet/>
      <dgm:spPr/>
      <dgm:t>
        <a:bodyPr/>
        <a:lstStyle/>
        <a:p>
          <a:endParaRPr lang="en-US" sz="1400"/>
        </a:p>
      </dgm:t>
    </dgm:pt>
    <dgm:pt modelId="{9D477F47-AFE0-4419-97F7-9F55904F16C5}" type="sibTrans" cxnId="{C73D5C55-DF95-46E4-86F0-A2BFA10E113A}">
      <dgm:prSet/>
      <dgm:spPr/>
      <dgm:t>
        <a:bodyPr/>
        <a:lstStyle/>
        <a:p>
          <a:endParaRPr lang="en-US" sz="1400"/>
        </a:p>
      </dgm:t>
    </dgm:pt>
    <dgm:pt modelId="{B5B60FFC-7150-48CA-AC40-C765320C851D}" type="pres">
      <dgm:prSet presAssocID="{636376C7-1EA6-4F8D-A9EF-FC0ED4DEC501}" presName="linear" presStyleCnt="0">
        <dgm:presLayoutVars>
          <dgm:animLvl val="lvl"/>
          <dgm:resizeHandles val="exact"/>
        </dgm:presLayoutVars>
      </dgm:prSet>
      <dgm:spPr/>
    </dgm:pt>
    <dgm:pt modelId="{88382F29-37C1-431A-92ED-ED894C4EF393}" type="pres">
      <dgm:prSet presAssocID="{9A57A674-9429-4AD3-A891-21C53D8F525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7AB8CD6-015B-48FC-B76A-25FF4E45977D}" type="pres">
      <dgm:prSet presAssocID="{4281B44A-D2FD-4A83-9231-49C36FA8C16D}" presName="spacer" presStyleCnt="0"/>
      <dgm:spPr/>
    </dgm:pt>
    <dgm:pt modelId="{E7433993-2524-411A-AABB-CABE1BF1DDA1}" type="pres">
      <dgm:prSet presAssocID="{E48ACB91-D7E6-4641-9ABB-F7958BBD45F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17EA40C-C2E1-47B8-9872-E84FA4E49084}" type="presOf" srcId="{9A57A674-9429-4AD3-A891-21C53D8F5258}" destId="{88382F29-37C1-431A-92ED-ED894C4EF393}" srcOrd="0" destOrd="0" presId="urn:microsoft.com/office/officeart/2005/8/layout/vList2"/>
    <dgm:cxn modelId="{67A6531F-037A-4451-81DC-2CCDD15DCCB0}" type="presOf" srcId="{636376C7-1EA6-4F8D-A9EF-FC0ED4DEC501}" destId="{B5B60FFC-7150-48CA-AC40-C765320C851D}" srcOrd="0" destOrd="0" presId="urn:microsoft.com/office/officeart/2005/8/layout/vList2"/>
    <dgm:cxn modelId="{F070206F-8683-4966-BB84-45AE3804D094}" srcId="{636376C7-1EA6-4F8D-A9EF-FC0ED4DEC501}" destId="{9A57A674-9429-4AD3-A891-21C53D8F5258}" srcOrd="0" destOrd="0" parTransId="{7E8350A6-B474-4951-984D-6394D45A2B4A}" sibTransId="{4281B44A-D2FD-4A83-9231-49C36FA8C16D}"/>
    <dgm:cxn modelId="{C73D5C55-DF95-46E4-86F0-A2BFA10E113A}" srcId="{636376C7-1EA6-4F8D-A9EF-FC0ED4DEC501}" destId="{E48ACB91-D7E6-4641-9ABB-F7958BBD45FC}" srcOrd="1" destOrd="0" parTransId="{2E6D069A-C3FE-4EEF-B58E-5699C7D4F461}" sibTransId="{9D477F47-AFE0-4419-97F7-9F55904F16C5}"/>
    <dgm:cxn modelId="{4549D97D-A4D2-4080-B0D6-7764C11D98F6}" type="presOf" srcId="{E48ACB91-D7E6-4641-9ABB-F7958BBD45FC}" destId="{E7433993-2524-411A-AABB-CABE1BF1DDA1}" srcOrd="0" destOrd="0" presId="urn:microsoft.com/office/officeart/2005/8/layout/vList2"/>
    <dgm:cxn modelId="{80906BA5-6D3B-4E35-BA13-BE1662CF6333}" type="presParOf" srcId="{B5B60FFC-7150-48CA-AC40-C765320C851D}" destId="{88382F29-37C1-431A-92ED-ED894C4EF393}" srcOrd="0" destOrd="0" presId="urn:microsoft.com/office/officeart/2005/8/layout/vList2"/>
    <dgm:cxn modelId="{A16AAFD4-77BD-499C-A2E3-BC8311A8F158}" type="presParOf" srcId="{B5B60FFC-7150-48CA-AC40-C765320C851D}" destId="{97AB8CD6-015B-48FC-B76A-25FF4E45977D}" srcOrd="1" destOrd="0" presId="urn:microsoft.com/office/officeart/2005/8/layout/vList2"/>
    <dgm:cxn modelId="{7D3B3A85-7E33-4D32-8DBB-04AC26EE4389}" type="presParOf" srcId="{B5B60FFC-7150-48CA-AC40-C765320C851D}" destId="{E7433993-2524-411A-AABB-CABE1BF1DDA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03D3B6-EB17-4F7F-890B-ABD2B01D0B1B}">
      <dsp:nvSpPr>
        <dsp:cNvPr id="0" name=""/>
        <dsp:cNvSpPr/>
      </dsp:nvSpPr>
      <dsp:spPr>
        <a:xfrm>
          <a:off x="0" y="3399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8E0085-3680-4393-AA3E-489CFC55415C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5796A5-61EF-4F01-90B0-CF8A1C366D34}">
      <dsp:nvSpPr>
        <dsp:cNvPr id="0" name=""/>
        <dsp:cNvSpPr/>
      </dsp:nvSpPr>
      <dsp:spPr>
        <a:xfrm>
          <a:off x="836323" y="3399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Суммаризация, описание, аннотирование</a:t>
          </a:r>
          <a:endParaRPr lang="en-US" sz="1900" kern="1200"/>
        </a:p>
      </dsp:txBody>
      <dsp:txXfrm>
        <a:off x="836323" y="3399"/>
        <a:ext cx="9679276" cy="724089"/>
      </dsp:txXfrm>
    </dsp:sp>
    <dsp:sp modelId="{1A147706-9915-4180-9974-12B5821F6D01}">
      <dsp:nvSpPr>
        <dsp:cNvPr id="0" name=""/>
        <dsp:cNvSpPr/>
      </dsp:nvSpPr>
      <dsp:spPr>
        <a:xfrm>
          <a:off x="0" y="908511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DE6D2-AD9D-435B-8BA2-140F78C04FDF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F3B838-DC2B-4A54-9DAF-5CF3558E839D}">
      <dsp:nvSpPr>
        <dsp:cNvPr id="0" name=""/>
        <dsp:cNvSpPr/>
      </dsp:nvSpPr>
      <dsp:spPr>
        <a:xfrm>
          <a:off x="836323" y="908511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Создание электронных ресурсов</a:t>
          </a:r>
          <a:endParaRPr lang="en-US" sz="1900" kern="1200"/>
        </a:p>
      </dsp:txBody>
      <dsp:txXfrm>
        <a:off x="836323" y="908511"/>
        <a:ext cx="9679276" cy="724089"/>
      </dsp:txXfrm>
    </dsp:sp>
    <dsp:sp modelId="{BA2F5D05-5FD2-4F44-A6EB-72073EDFB92E}">
      <dsp:nvSpPr>
        <dsp:cNvPr id="0" name=""/>
        <dsp:cNvSpPr/>
      </dsp:nvSpPr>
      <dsp:spPr>
        <a:xfrm>
          <a:off x="0" y="1813624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DFE56A-96BD-4251-8F84-0191E9B2C36C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64263-34B5-4814-B11B-02E80C8C816E}">
      <dsp:nvSpPr>
        <dsp:cNvPr id="0" name=""/>
        <dsp:cNvSpPr/>
      </dsp:nvSpPr>
      <dsp:spPr>
        <a:xfrm>
          <a:off x="836323" y="1813624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SMM</a:t>
          </a:r>
          <a:r>
            <a:rPr lang="ru-RU" sz="1900" kern="1200"/>
            <a:t> – написание (и размещение) текстов</a:t>
          </a:r>
          <a:endParaRPr lang="en-US" sz="1900" kern="1200"/>
        </a:p>
      </dsp:txBody>
      <dsp:txXfrm>
        <a:off x="836323" y="1813624"/>
        <a:ext cx="9679276" cy="724089"/>
      </dsp:txXfrm>
    </dsp:sp>
    <dsp:sp modelId="{862AA416-E047-4953-941D-0EE08EC12C53}">
      <dsp:nvSpPr>
        <dsp:cNvPr id="0" name=""/>
        <dsp:cNvSpPr/>
      </dsp:nvSpPr>
      <dsp:spPr>
        <a:xfrm>
          <a:off x="0" y="2718736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5900F5-7E13-4FA9-8A14-C2CD3C975F4C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1E077D-3313-4512-9109-AABAD70A9E94}">
      <dsp:nvSpPr>
        <dsp:cNvPr id="0" name=""/>
        <dsp:cNvSpPr/>
      </dsp:nvSpPr>
      <dsp:spPr>
        <a:xfrm>
          <a:off x="836323" y="2718736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Анализ статистики</a:t>
          </a:r>
          <a:endParaRPr lang="en-US" sz="1900" kern="1200"/>
        </a:p>
      </dsp:txBody>
      <dsp:txXfrm>
        <a:off x="836323" y="2718736"/>
        <a:ext cx="9679276" cy="724089"/>
      </dsp:txXfrm>
    </dsp:sp>
    <dsp:sp modelId="{85C098E6-6320-4BF1-A30E-AC51263BC829}">
      <dsp:nvSpPr>
        <dsp:cNvPr id="0" name=""/>
        <dsp:cNvSpPr/>
      </dsp:nvSpPr>
      <dsp:spPr>
        <a:xfrm>
          <a:off x="0" y="3623848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528A27-F9B7-4BBA-B470-0B516049880D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6BEDA1-994B-4661-912D-D5182099270C}">
      <dsp:nvSpPr>
        <dsp:cNvPr id="0" name=""/>
        <dsp:cNvSpPr/>
      </dsp:nvSpPr>
      <dsp:spPr>
        <a:xfrm>
          <a:off x="836323" y="3623848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Оптимизация размещения фонда, подписных ресурсов и т.д.</a:t>
          </a:r>
          <a:endParaRPr lang="en-US" sz="1900" kern="1200"/>
        </a:p>
      </dsp:txBody>
      <dsp:txXfrm>
        <a:off x="836323" y="3623848"/>
        <a:ext cx="9679276" cy="7240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82F29-37C1-431A-92ED-ED894C4EF393}">
      <dsp:nvSpPr>
        <dsp:cNvPr id="0" name=""/>
        <dsp:cNvSpPr/>
      </dsp:nvSpPr>
      <dsp:spPr>
        <a:xfrm>
          <a:off x="0" y="865269"/>
          <a:ext cx="4048125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/>
            <a:t>Ответы на запросы</a:t>
          </a:r>
          <a:endParaRPr lang="en-US" sz="2400" kern="1200"/>
        </a:p>
      </dsp:txBody>
      <dsp:txXfrm>
        <a:off x="59399" y="924668"/>
        <a:ext cx="3929327" cy="1098002"/>
      </dsp:txXfrm>
    </dsp:sp>
    <dsp:sp modelId="{E7433993-2524-411A-AABB-CABE1BF1DDA1}">
      <dsp:nvSpPr>
        <dsp:cNvPr id="0" name=""/>
        <dsp:cNvSpPr/>
      </dsp:nvSpPr>
      <dsp:spPr>
        <a:xfrm>
          <a:off x="0" y="2269269"/>
          <a:ext cx="4048125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Библиографический поиск</a:t>
          </a:r>
          <a:endParaRPr lang="en-US" sz="2400" kern="1200" dirty="0"/>
        </a:p>
      </dsp:txBody>
      <dsp:txXfrm>
        <a:off x="59399" y="2328668"/>
        <a:ext cx="3929327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AE2DD-9F99-5932-11D6-49A955C87F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B91DB5-DC73-741D-13FA-1A95337EB0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0BC78-3100-45DA-EB90-6FD2C6E81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EA706-F9AB-C534-78CF-BA34E850A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1C512-235B-9CAF-70C5-8F312216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5EB25-2F78-AA0E-01DC-EE4CAB22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19384-8CAA-A371-432F-3CA0CCA59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7290D-F438-E974-F7AA-7F3F6211E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4F03D-0C45-08C1-2100-489AB7CEE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91B03-CF47-C44A-FD97-DA856ACC4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91D46-DC17-A2F5-0F16-AEBD07A70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741EA-8053-049B-85A6-78F3CEEF9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E2181-960F-AA85-1F5B-30A44E662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79375-8D15-725D-A12C-D370C5DB1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B6074-0E70-2874-527C-FEC84187C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3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D594F-EC11-A520-0973-5CB30056E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7E61A-2605-30C8-1D7F-3CBCD946B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2AB9A-E3F9-22D0-6ACE-DA5EB002C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18F0CE-E090-952F-EC2F-AC70D37CA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5A5CE-959E-05F7-C0D3-79067ADA8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8D2A78-06AB-2E7C-A78B-3D18783DA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2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7C723-F524-8BA0-6BEF-BE19AB937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225C3-B91A-8733-0210-AF16FF353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9D2993-90AE-D3B4-C50A-C73D7FEB7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1D7038-489A-AE3A-B010-02D78B682D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405B80-7E3C-3677-8080-F0A81165E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BE4989-F202-E70A-99BE-8DC48419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7C409C-54D7-3FAF-6972-DF3989244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1D35A1-F727-1818-0B3C-E72EA367D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32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339F-2D7B-BCBA-0306-A13664A1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49CD4C-3AF0-3830-9122-ECDDB21C4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1C70EC-A5D1-85F1-6F39-9CE57843B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36C-969E-3582-389A-580563A3F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2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28874B-5205-9CA2-1255-C331BA948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B8FE93-54C9-13EB-D3BD-27AEACBA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9201D-5B5F-4B9B-21F4-FCBA0F10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3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4E5D1-8FBB-A27C-DEA8-1CBD90390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635C3-ED28-AC84-443B-F45C893F7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7D055-3A3B-F3BC-A14E-AF6E69E91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2EBC94-2ED9-E0BC-8B5A-25C0124C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5BCC8-7BB7-1287-604A-4D6061062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F7D48-9788-909C-0A23-5609E2436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01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C4AF7-4C74-3ECD-3930-5EB303693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81A3CC-64ED-E5A6-AE45-1D950370AA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14B6E-88DF-4610-2A26-0E40E9FE6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1851E-1B4E-A482-BC52-2C90D8822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EBD4A-AAFA-DCF2-B0A8-F3992745B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3CA06-3009-2E5E-AC5F-99DB9003C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37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AA631-0531-D231-F4B3-07A2C6F7E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658A6A-5E30-1979-717A-4450F4E9D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D204E-7E63-9C03-A35A-967DBDC4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986F4-6B16-8583-70A8-D688B3B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CF21D-D234-DA98-63B3-42199F9B6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9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6E62B1-1ACC-34BF-DC2B-CF05F445F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8945FB-E74A-86A6-83A8-86C750DDE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BF73D-8EFF-79FC-EA23-ED6699BF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4B71E-3410-E626-4F7C-ED6A8E680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E8394-0CB0-B814-7E3D-9E6D6AADD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73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5EF5EE-DD32-BD47-2D8A-73D710E8E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3E9CE-97FE-B152-90CF-0FBB790D6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1A4B9-7E87-24A8-4F0A-82E9B2DDD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73C2D2-10BD-4E89-B9AE-ADB91170C85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71E60-9D68-9DEE-B654-7F4C6F6E6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96210-5186-3B89-ED95-12839B2BA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CD2A27-C767-4D5B-BECE-3CBEF50AB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3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3A5FE1D-69BD-FADD-EA19-6A888FB0B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ru-RU" sz="3800"/>
              <a:t>ИИ в научных библиотеках: тренд или необходимость?</a:t>
            </a:r>
            <a:endParaRPr lang="en-US" sz="380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99977A-FB5F-E92C-3F28-9BD518F61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robot sitting at a desk in a library&#10;&#10;Description automatically generated">
            <a:extLst>
              <a:ext uri="{FF2B5EF4-FFF2-40B4-BE49-F238E27FC236}">
                <a16:creationId xmlns:a16="http://schemas.microsoft.com/office/drawing/2014/main" id="{32DE6B17-126F-A960-CC4A-8D86226C36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765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0E7BD-94D3-EBBB-1171-E13849CB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642732"/>
            <a:ext cx="6513640" cy="96078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Большие</a:t>
            </a:r>
            <a:r>
              <a:rPr lang="en-US" sz="4000" dirty="0"/>
              <a:t> </a:t>
            </a:r>
            <a:r>
              <a:rPr lang="en-US" sz="4000" dirty="0" err="1"/>
              <a:t>языковые</a:t>
            </a:r>
            <a:r>
              <a:rPr lang="en-US" sz="4000" dirty="0"/>
              <a:t> </a:t>
            </a:r>
            <a:r>
              <a:rPr lang="en-US" sz="4000" dirty="0" err="1"/>
              <a:t>модели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12F4A-5769-9009-592B-1C508A6D87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00" y="1711569"/>
            <a:ext cx="5943800" cy="43492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 err="1"/>
              <a:t>Нейронные</a:t>
            </a:r>
            <a:r>
              <a:rPr lang="en-US" sz="1900" dirty="0"/>
              <a:t> </a:t>
            </a:r>
            <a:r>
              <a:rPr lang="en-US" sz="1900" dirty="0" err="1"/>
              <a:t>сети</a:t>
            </a:r>
            <a:r>
              <a:rPr lang="en-US" sz="1900" dirty="0"/>
              <a:t> с </a:t>
            </a:r>
            <a:r>
              <a:rPr lang="en-US" sz="1900" dirty="0" err="1"/>
              <a:t>очень</a:t>
            </a:r>
            <a:r>
              <a:rPr lang="en-US" sz="1900" dirty="0"/>
              <a:t> </a:t>
            </a:r>
            <a:r>
              <a:rPr lang="en-US" sz="1900" dirty="0" err="1"/>
              <a:t>большим</a:t>
            </a:r>
            <a:r>
              <a:rPr lang="en-US" sz="1900" dirty="0"/>
              <a:t> </a:t>
            </a:r>
            <a:r>
              <a:rPr lang="en-US" sz="1900" dirty="0" err="1"/>
              <a:t>количеством</a:t>
            </a:r>
            <a:r>
              <a:rPr lang="en-US" sz="1900" dirty="0"/>
              <a:t> </a:t>
            </a:r>
            <a:r>
              <a:rPr lang="en-US" sz="1900" dirty="0" err="1"/>
              <a:t>параметров</a:t>
            </a:r>
            <a:endParaRPr lang="en-US" sz="1900" dirty="0"/>
          </a:p>
          <a:p>
            <a:pPr>
              <a:lnSpc>
                <a:spcPct val="100000"/>
              </a:lnSpc>
            </a:pPr>
            <a:r>
              <a:rPr lang="en-US" sz="1900" dirty="0" err="1"/>
              <a:t>Обучаются</a:t>
            </a:r>
            <a:r>
              <a:rPr lang="en-US" sz="1900" dirty="0"/>
              <a:t> </a:t>
            </a:r>
            <a:r>
              <a:rPr lang="en-US" sz="1900" dirty="0" err="1"/>
              <a:t>на</a:t>
            </a:r>
            <a:r>
              <a:rPr lang="en-US" sz="1900" dirty="0"/>
              <a:t> </a:t>
            </a:r>
            <a:r>
              <a:rPr lang="en-US" sz="1900" dirty="0" err="1"/>
              <a:t>огромном</a:t>
            </a:r>
            <a:r>
              <a:rPr lang="en-US" sz="1900" dirty="0"/>
              <a:t> </a:t>
            </a:r>
            <a:r>
              <a:rPr lang="en-US" sz="1900" dirty="0" err="1"/>
              <a:t>объеме</a:t>
            </a:r>
            <a:r>
              <a:rPr lang="en-US" sz="1900" dirty="0"/>
              <a:t> </a:t>
            </a:r>
            <a:r>
              <a:rPr lang="en-US" sz="1900" dirty="0" err="1"/>
              <a:t>неразмеченного</a:t>
            </a:r>
            <a:r>
              <a:rPr lang="en-US" sz="1900" dirty="0"/>
              <a:t> </a:t>
            </a:r>
            <a:r>
              <a:rPr lang="en-US" sz="1900" dirty="0" err="1"/>
              <a:t>текста</a:t>
            </a:r>
            <a:r>
              <a:rPr lang="en-US" sz="1900" dirty="0"/>
              <a:t>, </a:t>
            </a:r>
            <a:r>
              <a:rPr lang="en-US" sz="1900" dirty="0" err="1"/>
              <a:t>обычно</a:t>
            </a:r>
            <a:r>
              <a:rPr lang="en-US" sz="1900" dirty="0"/>
              <a:t> </a:t>
            </a:r>
            <a:r>
              <a:rPr lang="en-US" sz="1900" dirty="0" err="1"/>
              <a:t>на</a:t>
            </a:r>
            <a:r>
              <a:rPr lang="en-US" sz="1900" dirty="0"/>
              <a:t> </a:t>
            </a:r>
            <a:r>
              <a:rPr lang="en-US" sz="1900" dirty="0" err="1"/>
              <a:t>разных</a:t>
            </a:r>
            <a:r>
              <a:rPr lang="en-US" sz="1900" dirty="0"/>
              <a:t> </a:t>
            </a:r>
            <a:r>
              <a:rPr lang="en-US" sz="1900" dirty="0" err="1"/>
              <a:t>языках</a:t>
            </a:r>
            <a:endParaRPr lang="en-US" sz="1900" dirty="0"/>
          </a:p>
          <a:p>
            <a:pPr marL="0">
              <a:lnSpc>
                <a:spcPct val="100000"/>
              </a:lnSpc>
            </a:pPr>
            <a:r>
              <a:rPr lang="en-US" sz="1900" dirty="0" err="1"/>
              <a:t>Ключевые</a:t>
            </a:r>
            <a:r>
              <a:rPr lang="en-US" sz="1900" dirty="0"/>
              <a:t> </a:t>
            </a:r>
            <a:r>
              <a:rPr lang="en-US" sz="1900" dirty="0" err="1"/>
              <a:t>особенности</a:t>
            </a:r>
            <a:r>
              <a:rPr lang="en-US" sz="1900" dirty="0"/>
              <a:t>:</a:t>
            </a:r>
          </a:p>
          <a:p>
            <a:pPr>
              <a:lnSpc>
                <a:spcPct val="100000"/>
              </a:lnSpc>
            </a:pPr>
            <a:r>
              <a:rPr lang="en-US" sz="1900" dirty="0"/>
              <a:t>В </a:t>
            </a:r>
            <a:r>
              <a:rPr lang="en-US" sz="1900" dirty="0" err="1"/>
              <a:t>процессе</a:t>
            </a:r>
            <a:r>
              <a:rPr lang="en-US" sz="1900" dirty="0"/>
              <a:t> </a:t>
            </a:r>
            <a:r>
              <a:rPr lang="en-US" sz="1900" dirty="0" err="1"/>
              <a:t>обучения</a:t>
            </a:r>
            <a:r>
              <a:rPr lang="en-US" sz="1900" dirty="0"/>
              <a:t> </a:t>
            </a:r>
            <a:r>
              <a:rPr lang="en-US" sz="1900" dirty="0" err="1"/>
              <a:t>формируется</a:t>
            </a:r>
            <a:r>
              <a:rPr lang="en-US" sz="1900" dirty="0"/>
              <a:t> </a:t>
            </a:r>
            <a:r>
              <a:rPr lang="en-US" sz="1900" dirty="0" err="1"/>
              <a:t>способность</a:t>
            </a:r>
            <a:r>
              <a:rPr lang="en-US" sz="1900" dirty="0"/>
              <a:t> </a:t>
            </a:r>
            <a:r>
              <a:rPr lang="en-US" sz="1900" dirty="0" err="1"/>
              <a:t>понимать</a:t>
            </a:r>
            <a:r>
              <a:rPr lang="en-US" sz="1900" dirty="0"/>
              <a:t> </a:t>
            </a:r>
            <a:r>
              <a:rPr lang="en-US" sz="1900" dirty="0" err="1"/>
              <a:t>контекст</a:t>
            </a:r>
            <a:r>
              <a:rPr lang="en-US" sz="1900" dirty="0"/>
              <a:t> и </a:t>
            </a:r>
            <a:r>
              <a:rPr lang="en-US" sz="1900" dirty="0" err="1"/>
              <a:t>смысл</a:t>
            </a:r>
            <a:r>
              <a:rPr lang="en-US" sz="1900" dirty="0"/>
              <a:t> </a:t>
            </a:r>
            <a:r>
              <a:rPr lang="en-US" sz="1900" dirty="0" err="1"/>
              <a:t>текста</a:t>
            </a:r>
            <a:r>
              <a:rPr lang="en-US" sz="1900" dirty="0"/>
              <a:t>, </a:t>
            </a:r>
            <a:r>
              <a:rPr lang="en-US" sz="1900" dirty="0" err="1"/>
              <a:t>что</a:t>
            </a:r>
            <a:r>
              <a:rPr lang="en-US" sz="1900" dirty="0"/>
              <a:t> </a:t>
            </a:r>
            <a:r>
              <a:rPr lang="en-US" sz="1900" dirty="0" err="1"/>
              <a:t>улучшает</a:t>
            </a:r>
            <a:r>
              <a:rPr lang="en-US" sz="1900" dirty="0"/>
              <a:t> </a:t>
            </a:r>
            <a:r>
              <a:rPr lang="en-US" sz="1900" dirty="0" err="1"/>
              <a:t>качество</a:t>
            </a:r>
            <a:r>
              <a:rPr lang="en-US" sz="1900" dirty="0"/>
              <a:t> </a:t>
            </a:r>
            <a:r>
              <a:rPr lang="en-US" sz="1900" dirty="0" err="1"/>
              <a:t>генерируемых</a:t>
            </a:r>
            <a:r>
              <a:rPr lang="en-US" sz="1900" dirty="0"/>
              <a:t> </a:t>
            </a:r>
            <a:r>
              <a:rPr lang="en-US" sz="1900" dirty="0" err="1"/>
              <a:t>ответов</a:t>
            </a:r>
            <a:r>
              <a:rPr lang="en-US" sz="1900" dirty="0"/>
              <a:t> и </a:t>
            </a:r>
            <a:r>
              <a:rPr lang="en-US" sz="1900" dirty="0" err="1"/>
              <a:t>предложений</a:t>
            </a:r>
            <a:r>
              <a:rPr lang="en-US" sz="19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900" dirty="0" err="1"/>
              <a:t>Модели</a:t>
            </a:r>
            <a:r>
              <a:rPr lang="en-US" sz="1900" dirty="0"/>
              <a:t> </a:t>
            </a:r>
            <a:r>
              <a:rPr lang="en-US" sz="1900" dirty="0" err="1"/>
              <a:t>многофункциональны</a:t>
            </a:r>
            <a:r>
              <a:rPr lang="en-US" sz="1900" dirty="0"/>
              <a:t>, </a:t>
            </a:r>
            <a:r>
              <a:rPr lang="en-US" sz="1900" dirty="0" err="1"/>
              <a:t>могут</a:t>
            </a:r>
            <a:r>
              <a:rPr lang="en-US" sz="1900" dirty="0"/>
              <a:t> </a:t>
            </a:r>
            <a:r>
              <a:rPr lang="en-US" sz="1900" dirty="0" err="1"/>
              <a:t>выполнять</a:t>
            </a:r>
            <a:r>
              <a:rPr lang="en-US" sz="1900" dirty="0"/>
              <a:t> </a:t>
            </a:r>
            <a:r>
              <a:rPr lang="en-US" sz="1900" dirty="0" err="1"/>
              <a:t>множество</a:t>
            </a:r>
            <a:r>
              <a:rPr lang="en-US" sz="1900" dirty="0"/>
              <a:t> </a:t>
            </a:r>
            <a:r>
              <a:rPr lang="en-US" sz="1900" dirty="0" err="1"/>
              <a:t>различных</a:t>
            </a:r>
            <a:r>
              <a:rPr lang="en-US" sz="1900" dirty="0"/>
              <a:t> </a:t>
            </a:r>
            <a:r>
              <a:rPr lang="en-US" sz="1900" dirty="0" err="1"/>
              <a:t>задач</a:t>
            </a:r>
            <a:r>
              <a:rPr lang="en-US" sz="1900" dirty="0"/>
              <a:t> </a:t>
            </a:r>
          </a:p>
        </p:txBody>
      </p:sp>
      <p:pic>
        <p:nvPicPr>
          <p:cNvPr id="5" name="Picture 2" descr="GPT and BERT: A Comparison of Transformer Architectures - DEV Community">
            <a:extLst>
              <a:ext uri="{FF2B5EF4-FFF2-40B4-BE49-F238E27FC236}">
                <a16:creationId xmlns:a16="http://schemas.microsoft.com/office/drawing/2014/main" id="{57D10AFE-BFAF-54C4-D66A-DEDF25A1D6A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6" r="2" b="2"/>
          <a:stretch/>
        </p:blipFill>
        <p:spPr bwMode="auto">
          <a:xfrm>
            <a:off x="6857797" y="-10886"/>
            <a:ext cx="5334204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186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8A3E7-5210-3C97-4539-478DEF998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чем отличие?</a:t>
            </a:r>
            <a:endParaRPr lang="en-US" dirty="0"/>
          </a:p>
        </p:txBody>
      </p:sp>
      <p:pic>
        <p:nvPicPr>
          <p:cNvPr id="2050" name="Picture 2" descr="Программный код (также Исходный код) — текст компьютерной программы на каком-либо языке программирования или языке разметки, который может быть прочтён человеком.">
            <a:extLst>
              <a:ext uri="{FF2B5EF4-FFF2-40B4-BE49-F238E27FC236}">
                <a16:creationId xmlns:a16="http://schemas.microsoft.com/office/drawing/2014/main" id="{77BCF73C-1404-5D71-08D5-E3B6766DCF1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414317"/>
            <a:ext cx="4198380" cy="453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3B280B-7698-E98E-5BB8-FEDF32296E15}"/>
              </a:ext>
            </a:extLst>
          </p:cNvPr>
          <p:cNvSpPr txBox="1"/>
          <p:nvPr/>
        </p:nvSpPr>
        <p:spPr>
          <a:xfrm>
            <a:off x="838200" y="6197660"/>
            <a:ext cx="32357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https://dzen.ru/a/Y8QJpMzAkz5MHm-k</a:t>
            </a:r>
          </a:p>
        </p:txBody>
      </p:sp>
      <p:pic>
        <p:nvPicPr>
          <p:cNvPr id="11" name="комбинаторика">
            <a:hlinkClick r:id="" action="ppaction://media"/>
            <a:extLst>
              <a:ext uri="{FF2B5EF4-FFF2-40B4-BE49-F238E27FC236}">
                <a16:creationId xmlns:a16="http://schemas.microsoft.com/office/drawing/2014/main" id="{B9925C9E-8217-F2E8-20DB-C97D6AB87AB0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4320" y="1225111"/>
            <a:ext cx="6172560" cy="51248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278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E131D3-2F64-2FF8-3AD3-7B6CA47A26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3" b="2519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AEB1E-FB48-4C1D-635A-A88B8BFFE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Что такое эмбеддинги?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E2C8D-EFA6-554C-0F61-862000F6F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28564" y="1952421"/>
            <a:ext cx="4584778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Эмбеддинг</a:t>
            </a:r>
            <a:r>
              <a:rPr lang="en-US" sz="2000" dirty="0"/>
              <a:t> - </a:t>
            </a:r>
            <a:r>
              <a:rPr lang="en-US" sz="2000" dirty="0" err="1"/>
              <a:t>это</a:t>
            </a:r>
            <a:r>
              <a:rPr lang="en-US" sz="2000" dirty="0"/>
              <a:t> </a:t>
            </a:r>
            <a:r>
              <a:rPr lang="en-US" sz="2000" dirty="0" err="1"/>
              <a:t>способ</a:t>
            </a:r>
            <a:r>
              <a:rPr lang="en-US" sz="2000" dirty="0"/>
              <a:t> </a:t>
            </a:r>
            <a:r>
              <a:rPr lang="en-US" sz="2000" dirty="0" err="1"/>
              <a:t>преобразования</a:t>
            </a:r>
            <a:r>
              <a:rPr lang="en-US" sz="2000" dirty="0"/>
              <a:t> </a:t>
            </a:r>
            <a:r>
              <a:rPr lang="en-US" sz="2000" dirty="0" err="1"/>
              <a:t>чего-то</a:t>
            </a:r>
            <a:r>
              <a:rPr lang="en-US" sz="2000" dirty="0"/>
              <a:t> </a:t>
            </a:r>
            <a:r>
              <a:rPr lang="en-US" sz="2000" dirty="0" err="1"/>
              <a:t>абстрактного</a:t>
            </a:r>
            <a:r>
              <a:rPr lang="en-US" sz="2000" dirty="0"/>
              <a:t>, </a:t>
            </a:r>
            <a:r>
              <a:rPr lang="en-US" sz="2000" dirty="0" err="1"/>
              <a:t>например</a:t>
            </a:r>
            <a:r>
              <a:rPr lang="en-US" sz="2000" dirty="0"/>
              <a:t> </a:t>
            </a:r>
            <a:r>
              <a:rPr lang="en-US" sz="2000" dirty="0" err="1"/>
              <a:t>слов</a:t>
            </a:r>
            <a:r>
              <a:rPr lang="en-US" sz="2000" dirty="0"/>
              <a:t> </a:t>
            </a:r>
            <a:r>
              <a:rPr lang="en-US" sz="2000" dirty="0" err="1"/>
              <a:t>или</a:t>
            </a:r>
            <a:r>
              <a:rPr lang="en-US" sz="2000" dirty="0"/>
              <a:t> </a:t>
            </a:r>
            <a:r>
              <a:rPr lang="en-US" sz="2000" dirty="0" err="1"/>
              <a:t>изображений</a:t>
            </a:r>
            <a:r>
              <a:rPr lang="en-US" sz="2000" dirty="0"/>
              <a:t> в </a:t>
            </a:r>
            <a:r>
              <a:rPr lang="en-US" sz="2000" dirty="0" err="1"/>
              <a:t>набор</a:t>
            </a:r>
            <a:r>
              <a:rPr lang="en-US" sz="2000" dirty="0"/>
              <a:t> </a:t>
            </a:r>
            <a:r>
              <a:rPr lang="en-US" sz="2000" dirty="0" err="1"/>
              <a:t>чисел</a:t>
            </a:r>
            <a:r>
              <a:rPr lang="en-US" sz="2000" dirty="0"/>
              <a:t> и </a:t>
            </a:r>
            <a:r>
              <a:rPr lang="en-US" sz="2000" dirty="0" err="1"/>
              <a:t>векторов</a:t>
            </a:r>
            <a:r>
              <a:rPr lang="en-US" sz="2000" dirty="0"/>
              <a:t>. </a:t>
            </a:r>
            <a:r>
              <a:rPr lang="en-US" sz="2000" dirty="0" err="1"/>
              <a:t>Эти</a:t>
            </a:r>
            <a:r>
              <a:rPr lang="en-US" sz="2000" dirty="0"/>
              <a:t> </a:t>
            </a:r>
            <a:r>
              <a:rPr lang="en-US" sz="2000" dirty="0" err="1"/>
              <a:t>числа</a:t>
            </a:r>
            <a:r>
              <a:rPr lang="en-US" sz="2000" dirty="0"/>
              <a:t> </a:t>
            </a:r>
            <a:r>
              <a:rPr lang="en-US" sz="2000" dirty="0" err="1"/>
              <a:t>не</a:t>
            </a:r>
            <a:r>
              <a:rPr lang="en-US" sz="2000" dirty="0"/>
              <a:t> </a:t>
            </a:r>
            <a:r>
              <a:rPr lang="en-US" sz="2000" dirty="0" err="1"/>
              <a:t>случайны</a:t>
            </a:r>
            <a:r>
              <a:rPr lang="en-US" sz="2000" dirty="0"/>
              <a:t>; </a:t>
            </a:r>
            <a:r>
              <a:rPr lang="en-US" sz="2000" dirty="0" err="1"/>
              <a:t>они</a:t>
            </a:r>
            <a:r>
              <a:rPr lang="en-US" sz="2000" dirty="0"/>
              <a:t> </a:t>
            </a:r>
            <a:r>
              <a:rPr lang="en-US" sz="2000" dirty="0" err="1"/>
              <a:t>стараются</a:t>
            </a:r>
            <a:r>
              <a:rPr lang="en-US" sz="2000" dirty="0"/>
              <a:t> </a:t>
            </a:r>
            <a:r>
              <a:rPr lang="en-US" sz="2000" dirty="0" err="1"/>
              <a:t>отражают</a:t>
            </a:r>
            <a:r>
              <a:rPr lang="en-US" sz="2000" dirty="0"/>
              <a:t> </a:t>
            </a:r>
            <a:r>
              <a:rPr lang="en-US" sz="2000" dirty="0" err="1"/>
              <a:t>суть</a:t>
            </a:r>
            <a:r>
              <a:rPr lang="en-US" sz="2000" dirty="0"/>
              <a:t> </a:t>
            </a:r>
            <a:r>
              <a:rPr lang="en-US" sz="2000" dirty="0" err="1"/>
              <a:t>или</a:t>
            </a:r>
            <a:r>
              <a:rPr lang="en-US" sz="2000" dirty="0"/>
              <a:t> </a:t>
            </a:r>
            <a:r>
              <a:rPr lang="en-US" sz="2000" dirty="0" err="1"/>
              <a:t>семантику</a:t>
            </a:r>
            <a:r>
              <a:rPr lang="en-US" sz="2000" dirty="0"/>
              <a:t> </a:t>
            </a:r>
            <a:r>
              <a:rPr lang="en-US" sz="2000" dirty="0" err="1"/>
              <a:t>нашего</a:t>
            </a:r>
            <a:r>
              <a:rPr lang="en-US" sz="2000" dirty="0"/>
              <a:t> </a:t>
            </a:r>
            <a:r>
              <a:rPr lang="en-US" sz="2000" dirty="0" err="1"/>
              <a:t>исходного</a:t>
            </a:r>
            <a:r>
              <a:rPr lang="en-US" sz="2000" dirty="0"/>
              <a:t> </a:t>
            </a:r>
            <a:r>
              <a:rPr lang="en-US" sz="2000" dirty="0" err="1"/>
              <a:t>объекта</a:t>
            </a:r>
            <a:r>
              <a:rPr lang="en-US" sz="2000" dirty="0"/>
              <a:t>.</a:t>
            </a:r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0456B92D-EB5D-11FA-8615-F671B31609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2" descr="Video: Vector Embedding – Cause Writer AI">
            <a:extLst>
              <a:ext uri="{FF2B5EF4-FFF2-40B4-BE49-F238E27FC236}">
                <a16:creationId xmlns:a16="http://schemas.microsoft.com/office/drawing/2014/main" id="{949F4241-D449-225D-7012-C46FC4F06EB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955" y="4592965"/>
            <a:ext cx="4802045" cy="226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111ABF-6E92-91CF-E095-3643846F6A06}"/>
              </a:ext>
            </a:extLst>
          </p:cNvPr>
          <p:cNvSpPr txBox="1"/>
          <p:nvPr/>
        </p:nvSpPr>
        <p:spPr>
          <a:xfrm>
            <a:off x="0" y="6580991"/>
            <a:ext cx="6096000" cy="27699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200" i="1" dirty="0"/>
              <a:t>https://towardsdatascience.com/neural-network-embeddings-explained-4d028e6f0526</a:t>
            </a:r>
          </a:p>
        </p:txBody>
      </p:sp>
    </p:spTree>
    <p:extLst>
      <p:ext uri="{BB962C8B-B14F-4D97-AF65-F5344CB8AC3E}">
        <p14:creationId xmlns:p14="http://schemas.microsoft.com/office/powerpoint/2010/main" val="1317655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A58F394-7932-3E39-D6D5-3B09872E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Каталогизация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128E5D3-1644-2E6B-3C26-80FC04DC6D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38200" y="1620603"/>
            <a:ext cx="3575700" cy="4872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Marc">
            <a:hlinkClick r:id="" action="ppaction://media"/>
            <a:extLst>
              <a:ext uri="{FF2B5EF4-FFF2-40B4-BE49-F238E27FC236}">
                <a16:creationId xmlns:a16="http://schemas.microsoft.com/office/drawing/2014/main" id="{84867EDE-681E-1832-8641-63D746208679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2013" y="502418"/>
            <a:ext cx="7215075" cy="59904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940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B23C1-771E-CF7C-6371-6C55A6FFE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44715" cy="1325563"/>
          </a:xfrm>
        </p:spPr>
        <p:txBody>
          <a:bodyPr/>
          <a:lstStyle/>
          <a:p>
            <a:r>
              <a:rPr lang="ru-RU" dirty="0"/>
              <a:t>Тематическая </a:t>
            </a:r>
            <a:br>
              <a:rPr lang="ru-RU" dirty="0"/>
            </a:br>
            <a:r>
              <a:rPr lang="ru-RU" dirty="0"/>
              <a:t>классификация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CE2B25-A079-D390-BAC6-4CDBA038EA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7814" y="3191933"/>
            <a:ext cx="5044715" cy="3300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94306F4-A7DD-7307-3268-DF904F2289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75606" y="160774"/>
            <a:ext cx="5821446" cy="6332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461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5F584-A7A5-3C20-59A2-D9F87253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 еще…</a:t>
            </a: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D1D61A4-FE58-D88E-A2DD-A488D22549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62301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8312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BC803E-13F3-4DAB-B17C-BEB007616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DDE571-E57F-4AB5-83C7-30EB5DDC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91996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EEDB3B-2395-6662-3DB1-C7F62A777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3622"/>
            <a:ext cx="4282380" cy="13229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В чем генеративный ИИ может заменить библиотекаря?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28718DE-D90B-8838-BC38-8BB495B3A55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32374661"/>
              </p:ext>
            </p:extLst>
          </p:nvPr>
        </p:nvGraphicFramePr>
        <p:xfrm>
          <a:off x="1229910" y="1926566"/>
          <a:ext cx="40481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6ED6FE8-C326-51E0-AE28-60F677151B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567" r="3" b="17279"/>
          <a:stretch/>
        </p:blipFill>
        <p:spPr>
          <a:xfrm>
            <a:off x="5702185" y="1"/>
            <a:ext cx="6489823" cy="3429002"/>
          </a:xfrm>
          <a:custGeom>
            <a:avLst/>
            <a:gdLst/>
            <a:ahLst/>
            <a:cxnLst/>
            <a:rect l="l" t="t" r="r" b="b"/>
            <a:pathLst>
              <a:path w="6489823" h="3421047">
                <a:moveTo>
                  <a:pt x="383239" y="0"/>
                </a:moveTo>
                <a:lnTo>
                  <a:pt x="6489823" y="0"/>
                </a:lnTo>
                <a:lnTo>
                  <a:pt x="6489823" y="3421047"/>
                </a:lnTo>
                <a:lnTo>
                  <a:pt x="0" y="3421047"/>
                </a:lnTo>
                <a:lnTo>
                  <a:pt x="10162" y="3368785"/>
                </a:lnTo>
                <a:cubicBezTo>
                  <a:pt x="15448" y="3346584"/>
                  <a:pt x="22094" y="3323293"/>
                  <a:pt x="30699" y="3298569"/>
                </a:cubicBezTo>
                <a:cubicBezTo>
                  <a:pt x="41150" y="3275988"/>
                  <a:pt x="42443" y="3246652"/>
                  <a:pt x="33589" y="3233050"/>
                </a:cubicBezTo>
                <a:cubicBezTo>
                  <a:pt x="32065" y="3230708"/>
                  <a:pt x="30291" y="3228932"/>
                  <a:pt x="28325" y="3227777"/>
                </a:cubicBezTo>
                <a:cubicBezTo>
                  <a:pt x="30678" y="3188484"/>
                  <a:pt x="72205" y="3103624"/>
                  <a:pt x="73382" y="3050568"/>
                </a:cubicBezTo>
                <a:cubicBezTo>
                  <a:pt x="69165" y="3022639"/>
                  <a:pt x="68605" y="2960322"/>
                  <a:pt x="84953" y="2920501"/>
                </a:cubicBezTo>
                <a:cubicBezTo>
                  <a:pt x="69327" y="2932298"/>
                  <a:pt x="121103" y="2664904"/>
                  <a:pt x="109217" y="2657859"/>
                </a:cubicBezTo>
                <a:cubicBezTo>
                  <a:pt x="110075" y="2597031"/>
                  <a:pt x="138136" y="2522558"/>
                  <a:pt x="139777" y="2464312"/>
                </a:cubicBezTo>
                <a:cubicBezTo>
                  <a:pt x="141801" y="2450201"/>
                  <a:pt x="199861" y="2246813"/>
                  <a:pt x="198683" y="2236608"/>
                </a:cubicBezTo>
                <a:lnTo>
                  <a:pt x="283684" y="1924542"/>
                </a:lnTo>
                <a:cubicBezTo>
                  <a:pt x="313071" y="1811100"/>
                  <a:pt x="307196" y="1868801"/>
                  <a:pt x="336583" y="1755359"/>
                </a:cubicBezTo>
                <a:cubicBezTo>
                  <a:pt x="383246" y="1573239"/>
                  <a:pt x="363875" y="1577802"/>
                  <a:pt x="409119" y="1401207"/>
                </a:cubicBezTo>
                <a:cubicBezTo>
                  <a:pt x="428998" y="1329345"/>
                  <a:pt x="403240" y="1279669"/>
                  <a:pt x="421957" y="1175450"/>
                </a:cubicBezTo>
                <a:cubicBezTo>
                  <a:pt x="442602" y="1107577"/>
                  <a:pt x="340683" y="794854"/>
                  <a:pt x="369233" y="688836"/>
                </a:cubicBezTo>
                <a:cubicBezTo>
                  <a:pt x="378440" y="610640"/>
                  <a:pt x="331945" y="587322"/>
                  <a:pt x="346155" y="513896"/>
                </a:cubicBezTo>
                <a:cubicBezTo>
                  <a:pt x="351974" y="496939"/>
                  <a:pt x="362179" y="406394"/>
                  <a:pt x="344911" y="393010"/>
                </a:cubicBezTo>
                <a:cubicBezTo>
                  <a:pt x="389436" y="301493"/>
                  <a:pt x="356186" y="264408"/>
                  <a:pt x="369960" y="232042"/>
                </a:cubicBezTo>
                <a:cubicBezTo>
                  <a:pt x="394611" y="153791"/>
                  <a:pt x="372056" y="165633"/>
                  <a:pt x="392742" y="72037"/>
                </a:cubicBezTo>
                <a:cubicBezTo>
                  <a:pt x="398537" y="53819"/>
                  <a:pt x="397997" y="38693"/>
                  <a:pt x="394525" y="25405"/>
                </a:cubicBezTo>
                <a:close/>
              </a:path>
            </a:pathLst>
          </a:cu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878A7F1-E45B-D393-E852-0471C1685C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8"/>
          <a:srcRect t="29684" r="-1" b="19685"/>
          <a:stretch/>
        </p:blipFill>
        <p:spPr>
          <a:xfrm>
            <a:off x="5419420" y="3429000"/>
            <a:ext cx="6772580" cy="3429000"/>
          </a:xfrm>
          <a:custGeom>
            <a:avLst/>
            <a:gdLst/>
            <a:ahLst/>
            <a:cxnLst/>
            <a:rect l="l" t="t" r="r" b="b"/>
            <a:pathLst>
              <a:path w="6772580" h="3429000">
                <a:moveTo>
                  <a:pt x="271594" y="0"/>
                </a:moveTo>
                <a:lnTo>
                  <a:pt x="6772580" y="0"/>
                </a:lnTo>
                <a:lnTo>
                  <a:pt x="6772580" y="3429000"/>
                </a:lnTo>
                <a:lnTo>
                  <a:pt x="8976" y="3429000"/>
                </a:lnTo>
                <a:lnTo>
                  <a:pt x="7894" y="3419403"/>
                </a:lnTo>
                <a:cubicBezTo>
                  <a:pt x="2772" y="3402540"/>
                  <a:pt x="-7409" y="3393117"/>
                  <a:pt x="8790" y="3369074"/>
                </a:cubicBezTo>
                <a:cubicBezTo>
                  <a:pt x="18674" y="3308209"/>
                  <a:pt x="52540" y="3147708"/>
                  <a:pt x="69466" y="3074368"/>
                </a:cubicBezTo>
                <a:cubicBezTo>
                  <a:pt x="86170" y="2985158"/>
                  <a:pt x="141939" y="2988106"/>
                  <a:pt x="138108" y="2937087"/>
                </a:cubicBezTo>
                <a:lnTo>
                  <a:pt x="159153" y="2788751"/>
                </a:lnTo>
                <a:cubicBezTo>
                  <a:pt x="164508" y="2771521"/>
                  <a:pt x="169861" y="2754291"/>
                  <a:pt x="175215" y="2737061"/>
                </a:cubicBezTo>
                <a:lnTo>
                  <a:pt x="178713" y="2662493"/>
                </a:lnTo>
                <a:cubicBezTo>
                  <a:pt x="182744" y="2662176"/>
                  <a:pt x="175495" y="2610710"/>
                  <a:pt x="177952" y="2608178"/>
                </a:cubicBezTo>
                <a:lnTo>
                  <a:pt x="200637" y="2557490"/>
                </a:lnTo>
                <a:lnTo>
                  <a:pt x="210272" y="2500823"/>
                </a:lnTo>
                <a:cubicBezTo>
                  <a:pt x="210821" y="2477149"/>
                  <a:pt x="233533" y="2498323"/>
                  <a:pt x="235189" y="2456370"/>
                </a:cubicBezTo>
                <a:cubicBezTo>
                  <a:pt x="241238" y="2390087"/>
                  <a:pt x="270663" y="2342381"/>
                  <a:pt x="270108" y="2307778"/>
                </a:cubicBezTo>
                <a:cubicBezTo>
                  <a:pt x="279775" y="2252634"/>
                  <a:pt x="274008" y="2281735"/>
                  <a:pt x="270232" y="2227103"/>
                </a:cubicBezTo>
                <a:cubicBezTo>
                  <a:pt x="277898" y="2187203"/>
                  <a:pt x="273018" y="2179895"/>
                  <a:pt x="278972" y="2138456"/>
                </a:cubicBezTo>
                <a:cubicBezTo>
                  <a:pt x="286874" y="2113373"/>
                  <a:pt x="293454" y="2098825"/>
                  <a:pt x="284204" y="2092747"/>
                </a:cubicBezTo>
                <a:cubicBezTo>
                  <a:pt x="285267" y="2080110"/>
                  <a:pt x="308510" y="2021121"/>
                  <a:pt x="306856" y="2003128"/>
                </a:cubicBezTo>
                <a:lnTo>
                  <a:pt x="296216" y="1944367"/>
                </a:lnTo>
                <a:lnTo>
                  <a:pt x="316030" y="1836128"/>
                </a:lnTo>
                <a:cubicBezTo>
                  <a:pt x="300726" y="1810623"/>
                  <a:pt x="342411" y="1768654"/>
                  <a:pt x="329496" y="1735241"/>
                </a:cubicBezTo>
                <a:cubicBezTo>
                  <a:pt x="331336" y="1711720"/>
                  <a:pt x="339485" y="1722162"/>
                  <a:pt x="343347" y="1679383"/>
                </a:cubicBezTo>
                <a:cubicBezTo>
                  <a:pt x="349669" y="1616089"/>
                  <a:pt x="356013" y="1614119"/>
                  <a:pt x="360800" y="1554542"/>
                </a:cubicBezTo>
                <a:cubicBezTo>
                  <a:pt x="361799" y="1491472"/>
                  <a:pt x="380405" y="1496141"/>
                  <a:pt x="377978" y="1470595"/>
                </a:cubicBezTo>
                <a:cubicBezTo>
                  <a:pt x="371480" y="1445071"/>
                  <a:pt x="407310" y="1366942"/>
                  <a:pt x="396801" y="1354553"/>
                </a:cubicBezTo>
                <a:cubicBezTo>
                  <a:pt x="387984" y="1324635"/>
                  <a:pt x="389939" y="1306198"/>
                  <a:pt x="378799" y="1292983"/>
                </a:cubicBezTo>
                <a:cubicBezTo>
                  <a:pt x="368230" y="1254082"/>
                  <a:pt x="380918" y="1242866"/>
                  <a:pt x="362697" y="1241293"/>
                </a:cubicBezTo>
                <a:lnTo>
                  <a:pt x="339388" y="1147085"/>
                </a:lnTo>
                <a:cubicBezTo>
                  <a:pt x="350485" y="1118433"/>
                  <a:pt x="353159" y="1072754"/>
                  <a:pt x="339952" y="1071934"/>
                </a:cubicBezTo>
                <a:cubicBezTo>
                  <a:pt x="327895" y="1004911"/>
                  <a:pt x="358371" y="924985"/>
                  <a:pt x="347188" y="889800"/>
                </a:cubicBezTo>
                <a:cubicBezTo>
                  <a:pt x="334220" y="804597"/>
                  <a:pt x="342717" y="786582"/>
                  <a:pt x="338803" y="749936"/>
                </a:cubicBezTo>
                <a:cubicBezTo>
                  <a:pt x="334890" y="713292"/>
                  <a:pt x="337271" y="707557"/>
                  <a:pt x="323706" y="669931"/>
                </a:cubicBezTo>
                <a:lnTo>
                  <a:pt x="313326" y="559992"/>
                </a:lnTo>
                <a:cubicBezTo>
                  <a:pt x="314747" y="543769"/>
                  <a:pt x="268004" y="450294"/>
                  <a:pt x="272650" y="451529"/>
                </a:cubicBezTo>
                <a:lnTo>
                  <a:pt x="256593" y="392499"/>
                </a:lnTo>
                <a:cubicBezTo>
                  <a:pt x="276778" y="343341"/>
                  <a:pt x="246535" y="361906"/>
                  <a:pt x="249583" y="321981"/>
                </a:cubicBezTo>
                <a:cubicBezTo>
                  <a:pt x="256450" y="297359"/>
                  <a:pt x="256557" y="284789"/>
                  <a:pt x="245172" y="280016"/>
                </a:cubicBezTo>
                <a:cubicBezTo>
                  <a:pt x="279102" y="164139"/>
                  <a:pt x="241674" y="235649"/>
                  <a:pt x="249784" y="152538"/>
                </a:cubicBezTo>
                <a:cubicBezTo>
                  <a:pt x="254846" y="115053"/>
                  <a:pt x="258144" y="77317"/>
                  <a:pt x="264479" y="365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85687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an AI Really Start Doing Evil Stuff All By Itself? | Mind Matters">
            <a:extLst>
              <a:ext uri="{FF2B5EF4-FFF2-40B4-BE49-F238E27FC236}">
                <a16:creationId xmlns:a16="http://schemas.microsoft.com/office/drawing/2014/main" id="{A5223307-A75F-F399-CECC-E95DA897550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2" r="21944" b="1"/>
          <a:stretch/>
        </p:blipFill>
        <p:spPr bwMode="auto"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40" name="Freeform: Shape 1039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41" name="Freeform: Shape 1040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B07A4-9028-AB47-A362-20388FC9C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/>
              <a:t>Риски и ограничения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927E9-317C-FAB2-5CA8-251C6D0DE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4904" y="2522949"/>
            <a:ext cx="5065776" cy="34023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700" dirty="0" err="1"/>
              <a:t>Очевидные</a:t>
            </a:r>
            <a:r>
              <a:rPr lang="en-US" sz="1700" dirty="0"/>
              <a:t> </a:t>
            </a:r>
            <a:r>
              <a:rPr lang="en-US" sz="1700" dirty="0" err="1"/>
              <a:t>риски</a:t>
            </a:r>
            <a:r>
              <a:rPr lang="en-US" sz="1700" dirty="0"/>
              <a:t>:</a:t>
            </a:r>
          </a:p>
          <a:p>
            <a:r>
              <a:rPr lang="en-US" sz="1700" dirty="0" err="1"/>
              <a:t>достоверность</a:t>
            </a:r>
            <a:r>
              <a:rPr lang="en-US" sz="1700" dirty="0"/>
              <a:t> </a:t>
            </a:r>
            <a:r>
              <a:rPr lang="en-US" sz="1700" dirty="0" err="1"/>
              <a:t>информации</a:t>
            </a:r>
            <a:endParaRPr lang="en-US" sz="1700" dirty="0"/>
          </a:p>
          <a:p>
            <a:r>
              <a:rPr lang="en-US" sz="1700" dirty="0" err="1"/>
              <a:t>утечка</a:t>
            </a:r>
            <a:r>
              <a:rPr lang="en-US" sz="1700" dirty="0"/>
              <a:t> </a:t>
            </a:r>
            <a:r>
              <a:rPr lang="en-US" sz="1700" dirty="0" err="1"/>
              <a:t>данных</a:t>
            </a:r>
            <a:endParaRPr lang="en-US" sz="1700" dirty="0"/>
          </a:p>
          <a:p>
            <a:r>
              <a:rPr lang="en-US" sz="1700" dirty="0" err="1"/>
              <a:t>распределение</a:t>
            </a:r>
            <a:r>
              <a:rPr lang="en-US" sz="1700" dirty="0"/>
              <a:t> </a:t>
            </a:r>
            <a:r>
              <a:rPr lang="en-US" sz="1700" dirty="0" err="1"/>
              <a:t>ответственности</a:t>
            </a:r>
            <a:endParaRPr lang="en-US" sz="1700" dirty="0"/>
          </a:p>
          <a:p>
            <a:pPr marL="0"/>
            <a:endParaRPr lang="en-US" sz="1700" dirty="0"/>
          </a:p>
          <a:p>
            <a:pPr marL="0" indent="0">
              <a:buNone/>
            </a:pPr>
            <a:r>
              <a:rPr lang="en-US" sz="1700" dirty="0" err="1"/>
              <a:t>Вызовы</a:t>
            </a:r>
            <a:r>
              <a:rPr lang="en-US" sz="1700" dirty="0"/>
              <a:t>:</a:t>
            </a:r>
          </a:p>
          <a:p>
            <a:r>
              <a:rPr lang="en-US" sz="1700" dirty="0" err="1"/>
              <a:t>слом</a:t>
            </a:r>
            <a:r>
              <a:rPr lang="en-US" sz="1700" dirty="0"/>
              <a:t> </a:t>
            </a:r>
            <a:r>
              <a:rPr lang="en-US" sz="1700" dirty="0" err="1"/>
              <a:t>традиционной</a:t>
            </a:r>
            <a:r>
              <a:rPr lang="en-US" sz="1700" dirty="0"/>
              <a:t> </a:t>
            </a:r>
            <a:r>
              <a:rPr lang="en-US" sz="1700" dirty="0" err="1"/>
              <a:t>модели</a:t>
            </a:r>
            <a:r>
              <a:rPr lang="en-US" sz="1700" dirty="0"/>
              <a:t> </a:t>
            </a:r>
            <a:r>
              <a:rPr lang="en-US" sz="1700" dirty="0" err="1"/>
              <a:t>проверки</a:t>
            </a:r>
            <a:r>
              <a:rPr lang="en-US" sz="1700" dirty="0"/>
              <a:t> </a:t>
            </a:r>
            <a:r>
              <a:rPr lang="en-US" sz="1700" dirty="0" err="1"/>
              <a:t>знаний</a:t>
            </a:r>
            <a:endParaRPr lang="en-US" sz="1700" dirty="0"/>
          </a:p>
          <a:p>
            <a:r>
              <a:rPr lang="en-US" sz="1700" dirty="0" err="1"/>
              <a:t>нелимитированное</a:t>
            </a:r>
            <a:r>
              <a:rPr lang="en-US" sz="1700" dirty="0"/>
              <a:t> </a:t>
            </a:r>
            <a:r>
              <a:rPr lang="en-US" sz="1700" dirty="0" err="1"/>
              <a:t>использование</a:t>
            </a:r>
            <a:r>
              <a:rPr lang="en-US" sz="1700" dirty="0"/>
              <a:t> ИИ в </a:t>
            </a:r>
            <a:r>
              <a:rPr lang="en-US" sz="1700" dirty="0" err="1"/>
              <a:t>креативной</a:t>
            </a:r>
            <a:r>
              <a:rPr lang="en-US" sz="1700" dirty="0"/>
              <a:t> </a:t>
            </a:r>
            <a:r>
              <a:rPr lang="en-US" sz="1700" dirty="0" err="1"/>
              <a:t>деятельности</a:t>
            </a:r>
            <a:endParaRPr lang="en-US" sz="1700" dirty="0"/>
          </a:p>
          <a:p>
            <a:pPr marL="0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738974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3CC8D22863C14FAAF0AA467779CAAC" ma:contentTypeVersion="15" ma:contentTypeDescription="Create a new document." ma:contentTypeScope="" ma:versionID="b0a14b26249c7d95e681a5194ed21995">
  <xsd:schema xmlns:xsd="http://www.w3.org/2001/XMLSchema" xmlns:xs="http://www.w3.org/2001/XMLSchema" xmlns:p="http://schemas.microsoft.com/office/2006/metadata/properties" xmlns:ns2="5f05eb2f-9320-42e7-b385-68c0d97e95df" xmlns:ns3="023f3c9d-c83c-463e-95f8-13efde7a145e" targetNamespace="http://schemas.microsoft.com/office/2006/metadata/properties" ma:root="true" ma:fieldsID="f0f11ab0cd01662dcfa6cb396f7c22af" ns2:_="" ns3:_="">
    <xsd:import namespace="5f05eb2f-9320-42e7-b385-68c0d97e95df"/>
    <xsd:import namespace="023f3c9d-c83c-463e-95f8-13efde7a14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5eb2f-9320-42e7-b385-68c0d97e9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f20d388-e89b-4bcb-a69d-d669f9031f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3f3c9d-c83c-463e-95f8-13efde7a145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f653dce-7f88-4ec8-a10e-a5c47e46973d}" ma:internalName="TaxCatchAll" ma:showField="CatchAllData" ma:web="023f3c9d-c83c-463e-95f8-13efde7a14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05eb2f-9320-42e7-b385-68c0d97e95df">
      <Terms xmlns="http://schemas.microsoft.com/office/infopath/2007/PartnerControls"/>
    </lcf76f155ced4ddcb4097134ff3c332f>
    <TaxCatchAll xmlns="023f3c9d-c83c-463e-95f8-13efde7a145e" xsi:nil="true"/>
  </documentManagement>
</p:properties>
</file>

<file path=customXml/itemProps1.xml><?xml version="1.0" encoding="utf-8"?>
<ds:datastoreItem xmlns:ds="http://schemas.openxmlformats.org/officeDocument/2006/customXml" ds:itemID="{CED57511-2390-4F4D-81B1-CACC915D71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D1F308-34AA-474F-B49E-3507082755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05eb2f-9320-42e7-b385-68c0d97e95df"/>
    <ds:schemaRef ds:uri="023f3c9d-c83c-463e-95f8-13efde7a14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4E88CD-1121-4AD8-9179-845D23DBC214}">
  <ds:schemaRefs>
    <ds:schemaRef ds:uri="http://schemas.microsoft.com/office/2006/metadata/properties"/>
    <ds:schemaRef ds:uri="http://schemas.microsoft.com/office/infopath/2007/PartnerControls"/>
    <ds:schemaRef ds:uri="5f05eb2f-9320-42e7-b385-68c0d97e95df"/>
    <ds:schemaRef ds:uri="023f3c9d-c83c-463e-95f8-13efde7a145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191</Words>
  <Application>Microsoft Office PowerPoint</Application>
  <PresentationFormat>Widescreen</PresentationFormat>
  <Paragraphs>32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ИИ в научных библиотеках: тренд или необходимость?</vt:lpstr>
      <vt:lpstr>Большие языковые модели</vt:lpstr>
      <vt:lpstr>В чем отличие?</vt:lpstr>
      <vt:lpstr>Что такое эмбеддинги?</vt:lpstr>
      <vt:lpstr>Каталогизация</vt:lpstr>
      <vt:lpstr>Тематическая  классификация</vt:lpstr>
      <vt:lpstr>А еще…</vt:lpstr>
      <vt:lpstr>В чем генеративный ИИ может заменить библиотекаря?</vt:lpstr>
      <vt:lpstr>Риски и ограничения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Каталогизация</dc:title>
  <dc:creator>Denis Kosyakov</dc:creator>
  <cp:lastModifiedBy>Denis Kosyakov</cp:lastModifiedBy>
  <cp:revision>2</cp:revision>
  <dcterms:created xsi:type="dcterms:W3CDTF">2024-05-16T01:10:57Z</dcterms:created>
  <dcterms:modified xsi:type="dcterms:W3CDTF">2024-05-16T10:51:41Z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0x0101002A3CC8D22863C14FAAF0AA467779CAAC</vt:lpwstr>
  </property>
  <property fmtid="{D5CDD505-2E9C-101B-9397-08002B2CF9AE}" pid="3" name="MediaServiceImageTags">
    <vt:lpwstr/>
  </property>
</Properties>
</file>